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3368" userDrawn="1">
          <p15:clr>
            <a:srgbClr val="A4A3A4"/>
          </p15:clr>
        </p15:guide>
        <p15:guide id="2" pos="23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18" autoAdjust="0"/>
  </p:normalViewPr>
  <p:slideViewPr>
    <p:cSldViewPr snapToGrid="0">
      <p:cViewPr>
        <p:scale>
          <a:sx n="75" d="100"/>
          <a:sy n="75" d="100"/>
        </p:scale>
        <p:origin x="2208" y="-732"/>
      </p:cViewPr>
      <p:guideLst>
        <p:guide orient="horz" pos="3368"/>
        <p:guide pos="23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583D5395-AC2F-47EC-8C8A-33540F77F334}" type="datetimeFigureOut">
              <a:rPr lang="en-GB" smtClean="0"/>
              <a:t>28/04/2025</a:t>
            </a:fld>
            <a:endParaRPr lang="en-GB"/>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C64D3527-C01B-4D85-8907-0C60A0418F0C}" type="slidenum">
              <a:rPr lang="en-GB" smtClean="0"/>
              <a:t>‹#›</a:t>
            </a:fld>
            <a:endParaRPr lang="en-GB"/>
          </a:p>
        </p:txBody>
      </p:sp>
    </p:spTree>
    <p:extLst>
      <p:ext uri="{BB962C8B-B14F-4D97-AF65-F5344CB8AC3E}">
        <p14:creationId xmlns:p14="http://schemas.microsoft.com/office/powerpoint/2010/main" val="155182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4D3527-C01B-4D85-8907-0C60A0418F0C}" type="slidenum">
              <a:rPr lang="en-GB" smtClean="0"/>
              <a:t>5</a:t>
            </a:fld>
            <a:endParaRPr lang="en-GB"/>
          </a:p>
        </p:txBody>
      </p:sp>
    </p:spTree>
    <p:extLst>
      <p:ext uri="{BB962C8B-B14F-4D97-AF65-F5344CB8AC3E}">
        <p14:creationId xmlns:p14="http://schemas.microsoft.com/office/powerpoint/2010/main" val="232946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4D3527-C01B-4D85-8907-0C60A0418F0C}" type="slidenum">
              <a:rPr lang="en-GB" smtClean="0"/>
              <a:t>8</a:t>
            </a:fld>
            <a:endParaRPr lang="en-GB"/>
          </a:p>
        </p:txBody>
      </p:sp>
    </p:spTree>
    <p:extLst>
      <p:ext uri="{BB962C8B-B14F-4D97-AF65-F5344CB8AC3E}">
        <p14:creationId xmlns:p14="http://schemas.microsoft.com/office/powerpoint/2010/main" val="75870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3 Column Grid">
    <p:spTree>
      <p:nvGrpSpPr>
        <p:cNvPr id="1" name=""/>
        <p:cNvGrpSpPr/>
        <p:nvPr/>
      </p:nvGrpSpPr>
      <p:grpSpPr>
        <a:xfrm>
          <a:off x="0" y="0"/>
          <a:ext cx="0" cy="0"/>
          <a:chOff x="0" y="0"/>
          <a:chExt cx="0" cy="0"/>
        </a:xfrm>
      </p:grpSpPr>
      <p:sp>
        <p:nvSpPr>
          <p:cNvPr id="12" name="object 8">
            <a:extLst>
              <a:ext uri="{FF2B5EF4-FFF2-40B4-BE49-F238E27FC236}">
                <a16:creationId xmlns:a16="http://schemas.microsoft.com/office/drawing/2014/main" id="{525A2ABB-7E10-3968-6712-F622A34D5021}"/>
              </a:ext>
            </a:extLst>
          </p:cNvPr>
          <p:cNvSpPr/>
          <p:nvPr userDrawn="1"/>
        </p:nvSpPr>
        <p:spPr>
          <a:xfrm>
            <a:off x="467868" y="508558"/>
            <a:ext cx="6602730" cy="444500"/>
          </a:xfrm>
          <a:custGeom>
            <a:avLst/>
            <a:gdLst/>
            <a:ahLst/>
            <a:cxnLst/>
            <a:rect l="l" t="t" r="r" b="b"/>
            <a:pathLst>
              <a:path w="6602730" h="444500">
                <a:moveTo>
                  <a:pt x="373888" y="333527"/>
                </a:moveTo>
                <a:lnTo>
                  <a:pt x="371690" y="309321"/>
                </a:lnTo>
                <a:lnTo>
                  <a:pt x="365188" y="237401"/>
                </a:lnTo>
                <a:lnTo>
                  <a:pt x="365086" y="236270"/>
                </a:lnTo>
                <a:lnTo>
                  <a:pt x="364477" y="235254"/>
                </a:lnTo>
                <a:lnTo>
                  <a:pt x="362610" y="233972"/>
                </a:lnTo>
                <a:lnTo>
                  <a:pt x="361416" y="233794"/>
                </a:lnTo>
                <a:lnTo>
                  <a:pt x="263093" y="262826"/>
                </a:lnTo>
                <a:lnTo>
                  <a:pt x="262001" y="264236"/>
                </a:lnTo>
                <a:lnTo>
                  <a:pt x="261937" y="265861"/>
                </a:lnTo>
                <a:lnTo>
                  <a:pt x="261874" y="267487"/>
                </a:lnTo>
                <a:lnTo>
                  <a:pt x="262864" y="268973"/>
                </a:lnTo>
                <a:lnTo>
                  <a:pt x="304800" y="284899"/>
                </a:lnTo>
                <a:lnTo>
                  <a:pt x="300151" y="293827"/>
                </a:lnTo>
                <a:lnTo>
                  <a:pt x="264325" y="329628"/>
                </a:lnTo>
                <a:lnTo>
                  <a:pt x="221107" y="346075"/>
                </a:lnTo>
                <a:lnTo>
                  <a:pt x="212801" y="347865"/>
                </a:lnTo>
                <a:lnTo>
                  <a:pt x="212801" y="198640"/>
                </a:lnTo>
                <a:lnTo>
                  <a:pt x="257111" y="198640"/>
                </a:lnTo>
                <a:lnTo>
                  <a:pt x="264922" y="197053"/>
                </a:lnTo>
                <a:lnTo>
                  <a:pt x="271310" y="192747"/>
                </a:lnTo>
                <a:lnTo>
                  <a:pt x="275615" y="186359"/>
                </a:lnTo>
                <a:lnTo>
                  <a:pt x="277202" y="178536"/>
                </a:lnTo>
                <a:lnTo>
                  <a:pt x="275615" y="170726"/>
                </a:lnTo>
                <a:lnTo>
                  <a:pt x="271310" y="164338"/>
                </a:lnTo>
                <a:lnTo>
                  <a:pt x="264922" y="160032"/>
                </a:lnTo>
                <a:lnTo>
                  <a:pt x="257111" y="158445"/>
                </a:lnTo>
                <a:lnTo>
                  <a:pt x="212801" y="158445"/>
                </a:lnTo>
                <a:lnTo>
                  <a:pt x="212801" y="121920"/>
                </a:lnTo>
                <a:lnTo>
                  <a:pt x="228460" y="112077"/>
                </a:lnTo>
                <a:lnTo>
                  <a:pt x="240398" y="98501"/>
                </a:lnTo>
                <a:lnTo>
                  <a:pt x="243890" y="90957"/>
                </a:lnTo>
                <a:lnTo>
                  <a:pt x="248005" y="82080"/>
                </a:lnTo>
                <a:lnTo>
                  <a:pt x="250558" y="64477"/>
                </a:lnTo>
                <a:lnTo>
                  <a:pt x="250672" y="63715"/>
                </a:lnTo>
                <a:lnTo>
                  <a:pt x="245656" y="38938"/>
                </a:lnTo>
                <a:lnTo>
                  <a:pt x="245021" y="38011"/>
                </a:lnTo>
                <a:lnTo>
                  <a:pt x="231978" y="18681"/>
                </a:lnTo>
                <a:lnTo>
                  <a:pt x="212915" y="5829"/>
                </a:lnTo>
                <a:lnTo>
                  <a:pt x="212915" y="64477"/>
                </a:lnTo>
                <a:lnTo>
                  <a:pt x="210832" y="74777"/>
                </a:lnTo>
                <a:lnTo>
                  <a:pt x="205155" y="83197"/>
                </a:lnTo>
                <a:lnTo>
                  <a:pt x="196735" y="88874"/>
                </a:lnTo>
                <a:lnTo>
                  <a:pt x="186436" y="90957"/>
                </a:lnTo>
                <a:lnTo>
                  <a:pt x="176136" y="88874"/>
                </a:lnTo>
                <a:lnTo>
                  <a:pt x="167716" y="83197"/>
                </a:lnTo>
                <a:lnTo>
                  <a:pt x="162039" y="74777"/>
                </a:lnTo>
                <a:lnTo>
                  <a:pt x="159956" y="64477"/>
                </a:lnTo>
                <a:lnTo>
                  <a:pt x="162039" y="54190"/>
                </a:lnTo>
                <a:lnTo>
                  <a:pt x="205155" y="45770"/>
                </a:lnTo>
                <a:lnTo>
                  <a:pt x="212915" y="64477"/>
                </a:lnTo>
                <a:lnTo>
                  <a:pt x="212915" y="5829"/>
                </a:lnTo>
                <a:lnTo>
                  <a:pt x="211721" y="5016"/>
                </a:lnTo>
                <a:lnTo>
                  <a:pt x="186944" y="0"/>
                </a:lnTo>
                <a:lnTo>
                  <a:pt x="162166" y="5016"/>
                </a:lnTo>
                <a:lnTo>
                  <a:pt x="141909" y="18681"/>
                </a:lnTo>
                <a:lnTo>
                  <a:pt x="128244" y="38938"/>
                </a:lnTo>
                <a:lnTo>
                  <a:pt x="123228" y="63715"/>
                </a:lnTo>
                <a:lnTo>
                  <a:pt x="125895" y="82080"/>
                </a:lnTo>
                <a:lnTo>
                  <a:pt x="133502" y="98501"/>
                </a:lnTo>
                <a:lnTo>
                  <a:pt x="145427" y="112077"/>
                </a:lnTo>
                <a:lnTo>
                  <a:pt x="161086" y="121920"/>
                </a:lnTo>
                <a:lnTo>
                  <a:pt x="161086" y="158445"/>
                </a:lnTo>
                <a:lnTo>
                  <a:pt x="116776" y="158445"/>
                </a:lnTo>
                <a:lnTo>
                  <a:pt x="108966" y="160032"/>
                </a:lnTo>
                <a:lnTo>
                  <a:pt x="102577" y="164338"/>
                </a:lnTo>
                <a:lnTo>
                  <a:pt x="98259" y="170726"/>
                </a:lnTo>
                <a:lnTo>
                  <a:pt x="96685" y="178536"/>
                </a:lnTo>
                <a:lnTo>
                  <a:pt x="98259" y="186359"/>
                </a:lnTo>
                <a:lnTo>
                  <a:pt x="102577" y="192747"/>
                </a:lnTo>
                <a:lnTo>
                  <a:pt x="108966" y="197053"/>
                </a:lnTo>
                <a:lnTo>
                  <a:pt x="116776" y="198640"/>
                </a:lnTo>
                <a:lnTo>
                  <a:pt x="161086" y="198640"/>
                </a:lnTo>
                <a:lnTo>
                  <a:pt x="161086" y="347865"/>
                </a:lnTo>
                <a:lnTo>
                  <a:pt x="109562" y="329628"/>
                </a:lnTo>
                <a:lnTo>
                  <a:pt x="73761" y="293827"/>
                </a:lnTo>
                <a:lnTo>
                  <a:pt x="69100" y="284899"/>
                </a:lnTo>
                <a:lnTo>
                  <a:pt x="111023" y="268973"/>
                </a:lnTo>
                <a:lnTo>
                  <a:pt x="112014" y="267487"/>
                </a:lnTo>
                <a:lnTo>
                  <a:pt x="111950" y="265861"/>
                </a:lnTo>
                <a:lnTo>
                  <a:pt x="111887" y="264236"/>
                </a:lnTo>
                <a:lnTo>
                  <a:pt x="110794" y="262826"/>
                </a:lnTo>
                <a:lnTo>
                  <a:pt x="12471" y="233794"/>
                </a:lnTo>
                <a:lnTo>
                  <a:pt x="11290" y="233972"/>
                </a:lnTo>
                <a:lnTo>
                  <a:pt x="9410" y="235254"/>
                </a:lnTo>
                <a:lnTo>
                  <a:pt x="8801" y="236270"/>
                </a:lnTo>
                <a:lnTo>
                  <a:pt x="101" y="332422"/>
                </a:lnTo>
                <a:lnTo>
                  <a:pt x="0" y="333527"/>
                </a:lnTo>
                <a:lnTo>
                  <a:pt x="838" y="335013"/>
                </a:lnTo>
                <a:lnTo>
                  <a:pt x="3632" y="336384"/>
                </a:lnTo>
                <a:lnTo>
                  <a:pt x="5321" y="336169"/>
                </a:lnTo>
                <a:lnTo>
                  <a:pt x="34747" y="309321"/>
                </a:lnTo>
                <a:lnTo>
                  <a:pt x="42748" y="332422"/>
                </a:lnTo>
                <a:lnTo>
                  <a:pt x="66382" y="371500"/>
                </a:lnTo>
                <a:lnTo>
                  <a:pt x="103898" y="397560"/>
                </a:lnTo>
                <a:lnTo>
                  <a:pt x="185953" y="431901"/>
                </a:lnTo>
                <a:lnTo>
                  <a:pt x="187934" y="431901"/>
                </a:lnTo>
                <a:lnTo>
                  <a:pt x="269989" y="397560"/>
                </a:lnTo>
                <a:lnTo>
                  <a:pt x="307505" y="371500"/>
                </a:lnTo>
                <a:lnTo>
                  <a:pt x="331139" y="332422"/>
                </a:lnTo>
                <a:lnTo>
                  <a:pt x="339140" y="309321"/>
                </a:lnTo>
                <a:lnTo>
                  <a:pt x="368579" y="336169"/>
                </a:lnTo>
                <a:lnTo>
                  <a:pt x="370268" y="336384"/>
                </a:lnTo>
                <a:lnTo>
                  <a:pt x="373062" y="335013"/>
                </a:lnTo>
                <a:lnTo>
                  <a:pt x="373888" y="333527"/>
                </a:lnTo>
                <a:close/>
              </a:path>
              <a:path w="6602730" h="444500">
                <a:moveTo>
                  <a:pt x="828255" y="346024"/>
                </a:moveTo>
                <a:lnTo>
                  <a:pt x="826058" y="321818"/>
                </a:lnTo>
                <a:lnTo>
                  <a:pt x="819556" y="249897"/>
                </a:lnTo>
                <a:lnTo>
                  <a:pt x="819454" y="248767"/>
                </a:lnTo>
                <a:lnTo>
                  <a:pt x="818845" y="247751"/>
                </a:lnTo>
                <a:lnTo>
                  <a:pt x="816978" y="246468"/>
                </a:lnTo>
                <a:lnTo>
                  <a:pt x="815784" y="246291"/>
                </a:lnTo>
                <a:lnTo>
                  <a:pt x="717461" y="275323"/>
                </a:lnTo>
                <a:lnTo>
                  <a:pt x="716368" y="276733"/>
                </a:lnTo>
                <a:lnTo>
                  <a:pt x="716305" y="278358"/>
                </a:lnTo>
                <a:lnTo>
                  <a:pt x="716241" y="279984"/>
                </a:lnTo>
                <a:lnTo>
                  <a:pt x="717232" y="281470"/>
                </a:lnTo>
                <a:lnTo>
                  <a:pt x="759167" y="297395"/>
                </a:lnTo>
                <a:lnTo>
                  <a:pt x="754519" y="306324"/>
                </a:lnTo>
                <a:lnTo>
                  <a:pt x="718693" y="342125"/>
                </a:lnTo>
                <a:lnTo>
                  <a:pt x="675474" y="358571"/>
                </a:lnTo>
                <a:lnTo>
                  <a:pt x="667169" y="360362"/>
                </a:lnTo>
                <a:lnTo>
                  <a:pt x="667169" y="211137"/>
                </a:lnTo>
                <a:lnTo>
                  <a:pt x="711479" y="211137"/>
                </a:lnTo>
                <a:lnTo>
                  <a:pt x="719289" y="209562"/>
                </a:lnTo>
                <a:lnTo>
                  <a:pt x="725678" y="205244"/>
                </a:lnTo>
                <a:lnTo>
                  <a:pt x="729983" y="198856"/>
                </a:lnTo>
                <a:lnTo>
                  <a:pt x="731570" y="191033"/>
                </a:lnTo>
                <a:lnTo>
                  <a:pt x="729983" y="183222"/>
                </a:lnTo>
                <a:lnTo>
                  <a:pt x="725678" y="176834"/>
                </a:lnTo>
                <a:lnTo>
                  <a:pt x="719289" y="172529"/>
                </a:lnTo>
                <a:lnTo>
                  <a:pt x="711479" y="170942"/>
                </a:lnTo>
                <a:lnTo>
                  <a:pt x="667169" y="170942"/>
                </a:lnTo>
                <a:lnTo>
                  <a:pt x="667169" y="134416"/>
                </a:lnTo>
                <a:lnTo>
                  <a:pt x="698258" y="103454"/>
                </a:lnTo>
                <a:lnTo>
                  <a:pt x="704926" y="76974"/>
                </a:lnTo>
                <a:lnTo>
                  <a:pt x="705040" y="76212"/>
                </a:lnTo>
                <a:lnTo>
                  <a:pt x="700024" y="51435"/>
                </a:lnTo>
                <a:lnTo>
                  <a:pt x="699389" y="50507"/>
                </a:lnTo>
                <a:lnTo>
                  <a:pt x="686346" y="31191"/>
                </a:lnTo>
                <a:lnTo>
                  <a:pt x="667283" y="18326"/>
                </a:lnTo>
                <a:lnTo>
                  <a:pt x="667283" y="76974"/>
                </a:lnTo>
                <a:lnTo>
                  <a:pt x="665200" y="87274"/>
                </a:lnTo>
                <a:lnTo>
                  <a:pt x="659511" y="95694"/>
                </a:lnTo>
                <a:lnTo>
                  <a:pt x="651103" y="101371"/>
                </a:lnTo>
                <a:lnTo>
                  <a:pt x="640803" y="103454"/>
                </a:lnTo>
                <a:lnTo>
                  <a:pt x="630504" y="101371"/>
                </a:lnTo>
                <a:lnTo>
                  <a:pt x="622084" y="95694"/>
                </a:lnTo>
                <a:lnTo>
                  <a:pt x="616407" y="87274"/>
                </a:lnTo>
                <a:lnTo>
                  <a:pt x="614324" y="76974"/>
                </a:lnTo>
                <a:lnTo>
                  <a:pt x="616407" y="66687"/>
                </a:lnTo>
                <a:lnTo>
                  <a:pt x="622084" y="58267"/>
                </a:lnTo>
                <a:lnTo>
                  <a:pt x="630504" y="52590"/>
                </a:lnTo>
                <a:lnTo>
                  <a:pt x="640803" y="50507"/>
                </a:lnTo>
                <a:lnTo>
                  <a:pt x="651103" y="52590"/>
                </a:lnTo>
                <a:lnTo>
                  <a:pt x="659511" y="58267"/>
                </a:lnTo>
                <a:lnTo>
                  <a:pt x="665200" y="66687"/>
                </a:lnTo>
                <a:lnTo>
                  <a:pt x="667283" y="76974"/>
                </a:lnTo>
                <a:lnTo>
                  <a:pt x="667283" y="18326"/>
                </a:lnTo>
                <a:lnTo>
                  <a:pt x="666089" y="17513"/>
                </a:lnTo>
                <a:lnTo>
                  <a:pt x="641311" y="12496"/>
                </a:lnTo>
                <a:lnTo>
                  <a:pt x="616521" y="17513"/>
                </a:lnTo>
                <a:lnTo>
                  <a:pt x="596265" y="31191"/>
                </a:lnTo>
                <a:lnTo>
                  <a:pt x="582599" y="51435"/>
                </a:lnTo>
                <a:lnTo>
                  <a:pt x="577596" y="76212"/>
                </a:lnTo>
                <a:lnTo>
                  <a:pt x="580263" y="94589"/>
                </a:lnTo>
                <a:lnTo>
                  <a:pt x="587857" y="111010"/>
                </a:lnTo>
                <a:lnTo>
                  <a:pt x="599795" y="124574"/>
                </a:lnTo>
                <a:lnTo>
                  <a:pt x="615454" y="134416"/>
                </a:lnTo>
                <a:lnTo>
                  <a:pt x="615454" y="170942"/>
                </a:lnTo>
                <a:lnTo>
                  <a:pt x="571144" y="170942"/>
                </a:lnTo>
                <a:lnTo>
                  <a:pt x="563333" y="172529"/>
                </a:lnTo>
                <a:lnTo>
                  <a:pt x="556945" y="176834"/>
                </a:lnTo>
                <a:lnTo>
                  <a:pt x="552627" y="183222"/>
                </a:lnTo>
                <a:lnTo>
                  <a:pt x="551053" y="191033"/>
                </a:lnTo>
                <a:lnTo>
                  <a:pt x="552627" y="198856"/>
                </a:lnTo>
                <a:lnTo>
                  <a:pt x="556945" y="205244"/>
                </a:lnTo>
                <a:lnTo>
                  <a:pt x="563333" y="209562"/>
                </a:lnTo>
                <a:lnTo>
                  <a:pt x="571144" y="211137"/>
                </a:lnTo>
                <a:lnTo>
                  <a:pt x="615454" y="211137"/>
                </a:lnTo>
                <a:lnTo>
                  <a:pt x="615454" y="360362"/>
                </a:lnTo>
                <a:lnTo>
                  <a:pt x="563930" y="342125"/>
                </a:lnTo>
                <a:lnTo>
                  <a:pt x="539470" y="321818"/>
                </a:lnTo>
                <a:lnTo>
                  <a:pt x="536244" y="318350"/>
                </a:lnTo>
                <a:lnTo>
                  <a:pt x="528116" y="306324"/>
                </a:lnTo>
                <a:lnTo>
                  <a:pt x="523468" y="297395"/>
                </a:lnTo>
                <a:lnTo>
                  <a:pt x="565391" y="281470"/>
                </a:lnTo>
                <a:lnTo>
                  <a:pt x="566381" y="279984"/>
                </a:lnTo>
                <a:lnTo>
                  <a:pt x="566318" y="278358"/>
                </a:lnTo>
                <a:lnTo>
                  <a:pt x="566254" y="276733"/>
                </a:lnTo>
                <a:lnTo>
                  <a:pt x="565162" y="275323"/>
                </a:lnTo>
                <a:lnTo>
                  <a:pt x="466839" y="246291"/>
                </a:lnTo>
                <a:lnTo>
                  <a:pt x="465658" y="246468"/>
                </a:lnTo>
                <a:lnTo>
                  <a:pt x="463778" y="247751"/>
                </a:lnTo>
                <a:lnTo>
                  <a:pt x="463169" y="248767"/>
                </a:lnTo>
                <a:lnTo>
                  <a:pt x="454456" y="344919"/>
                </a:lnTo>
                <a:lnTo>
                  <a:pt x="454367" y="346024"/>
                </a:lnTo>
                <a:lnTo>
                  <a:pt x="455206" y="347510"/>
                </a:lnTo>
                <a:lnTo>
                  <a:pt x="458000" y="348881"/>
                </a:lnTo>
                <a:lnTo>
                  <a:pt x="459689" y="348665"/>
                </a:lnTo>
                <a:lnTo>
                  <a:pt x="489115" y="321818"/>
                </a:lnTo>
                <a:lnTo>
                  <a:pt x="497116" y="344919"/>
                </a:lnTo>
                <a:lnTo>
                  <a:pt x="520738" y="384009"/>
                </a:lnTo>
                <a:lnTo>
                  <a:pt x="558266" y="410057"/>
                </a:lnTo>
                <a:lnTo>
                  <a:pt x="640321" y="444398"/>
                </a:lnTo>
                <a:lnTo>
                  <a:pt x="642302" y="444398"/>
                </a:lnTo>
                <a:lnTo>
                  <a:pt x="724357" y="410057"/>
                </a:lnTo>
                <a:lnTo>
                  <a:pt x="761873" y="384009"/>
                </a:lnTo>
                <a:lnTo>
                  <a:pt x="778243" y="360362"/>
                </a:lnTo>
                <a:lnTo>
                  <a:pt x="785507" y="344919"/>
                </a:lnTo>
                <a:lnTo>
                  <a:pt x="793508" y="321818"/>
                </a:lnTo>
                <a:lnTo>
                  <a:pt x="822947" y="348665"/>
                </a:lnTo>
                <a:lnTo>
                  <a:pt x="824636" y="348881"/>
                </a:lnTo>
                <a:lnTo>
                  <a:pt x="827430" y="347510"/>
                </a:lnTo>
                <a:lnTo>
                  <a:pt x="828255" y="346024"/>
                </a:lnTo>
                <a:close/>
              </a:path>
              <a:path w="6602730" h="444500">
                <a:moveTo>
                  <a:pt x="6148286" y="333527"/>
                </a:moveTo>
                <a:lnTo>
                  <a:pt x="6146089" y="309321"/>
                </a:lnTo>
                <a:lnTo>
                  <a:pt x="6139586" y="237401"/>
                </a:lnTo>
                <a:lnTo>
                  <a:pt x="6139485" y="236270"/>
                </a:lnTo>
                <a:lnTo>
                  <a:pt x="6138875" y="235254"/>
                </a:lnTo>
                <a:lnTo>
                  <a:pt x="6137008" y="233972"/>
                </a:lnTo>
                <a:lnTo>
                  <a:pt x="6135814" y="233794"/>
                </a:lnTo>
                <a:lnTo>
                  <a:pt x="6037491" y="262826"/>
                </a:lnTo>
                <a:lnTo>
                  <a:pt x="6036399" y="264236"/>
                </a:lnTo>
                <a:lnTo>
                  <a:pt x="6036335" y="265861"/>
                </a:lnTo>
                <a:lnTo>
                  <a:pt x="6036272" y="267487"/>
                </a:lnTo>
                <a:lnTo>
                  <a:pt x="6037262" y="268973"/>
                </a:lnTo>
                <a:lnTo>
                  <a:pt x="6079198" y="284899"/>
                </a:lnTo>
                <a:lnTo>
                  <a:pt x="6074549" y="293827"/>
                </a:lnTo>
                <a:lnTo>
                  <a:pt x="6038723" y="329628"/>
                </a:lnTo>
                <a:lnTo>
                  <a:pt x="5995505" y="346075"/>
                </a:lnTo>
                <a:lnTo>
                  <a:pt x="5987199" y="347865"/>
                </a:lnTo>
                <a:lnTo>
                  <a:pt x="5987199" y="198640"/>
                </a:lnTo>
                <a:lnTo>
                  <a:pt x="6031509" y="198640"/>
                </a:lnTo>
                <a:lnTo>
                  <a:pt x="6039320" y="197053"/>
                </a:lnTo>
                <a:lnTo>
                  <a:pt x="6045708" y="192747"/>
                </a:lnTo>
                <a:lnTo>
                  <a:pt x="6050013" y="186359"/>
                </a:lnTo>
                <a:lnTo>
                  <a:pt x="6051601" y="178536"/>
                </a:lnTo>
                <a:lnTo>
                  <a:pt x="6050013" y="170726"/>
                </a:lnTo>
                <a:lnTo>
                  <a:pt x="6045708" y="164338"/>
                </a:lnTo>
                <a:lnTo>
                  <a:pt x="6039320" y="160032"/>
                </a:lnTo>
                <a:lnTo>
                  <a:pt x="6031509" y="158445"/>
                </a:lnTo>
                <a:lnTo>
                  <a:pt x="5987199" y="158445"/>
                </a:lnTo>
                <a:lnTo>
                  <a:pt x="5987199" y="121920"/>
                </a:lnTo>
                <a:lnTo>
                  <a:pt x="6002858" y="112077"/>
                </a:lnTo>
                <a:lnTo>
                  <a:pt x="6014796" y="98501"/>
                </a:lnTo>
                <a:lnTo>
                  <a:pt x="6018288" y="90957"/>
                </a:lnTo>
                <a:lnTo>
                  <a:pt x="6022403" y="82080"/>
                </a:lnTo>
                <a:lnTo>
                  <a:pt x="6024956" y="64477"/>
                </a:lnTo>
                <a:lnTo>
                  <a:pt x="6025070" y="63715"/>
                </a:lnTo>
                <a:lnTo>
                  <a:pt x="6020054" y="38938"/>
                </a:lnTo>
                <a:lnTo>
                  <a:pt x="6019431" y="38011"/>
                </a:lnTo>
                <a:lnTo>
                  <a:pt x="6006389" y="18681"/>
                </a:lnTo>
                <a:lnTo>
                  <a:pt x="5987313" y="5829"/>
                </a:lnTo>
                <a:lnTo>
                  <a:pt x="5987313" y="64477"/>
                </a:lnTo>
                <a:lnTo>
                  <a:pt x="5985230" y="74777"/>
                </a:lnTo>
                <a:lnTo>
                  <a:pt x="5979553" y="83197"/>
                </a:lnTo>
                <a:lnTo>
                  <a:pt x="5971133" y="88874"/>
                </a:lnTo>
                <a:lnTo>
                  <a:pt x="5960834" y="90957"/>
                </a:lnTo>
                <a:lnTo>
                  <a:pt x="5950534" y="88874"/>
                </a:lnTo>
                <a:lnTo>
                  <a:pt x="5942127" y="83197"/>
                </a:lnTo>
                <a:lnTo>
                  <a:pt x="5936437" y="74777"/>
                </a:lnTo>
                <a:lnTo>
                  <a:pt x="5934354" y="64477"/>
                </a:lnTo>
                <a:lnTo>
                  <a:pt x="5936437" y="54190"/>
                </a:lnTo>
                <a:lnTo>
                  <a:pt x="5942127" y="45770"/>
                </a:lnTo>
                <a:lnTo>
                  <a:pt x="5950534" y="40093"/>
                </a:lnTo>
                <a:lnTo>
                  <a:pt x="5960834" y="38011"/>
                </a:lnTo>
                <a:lnTo>
                  <a:pt x="5971133" y="40093"/>
                </a:lnTo>
                <a:lnTo>
                  <a:pt x="5979553" y="45770"/>
                </a:lnTo>
                <a:lnTo>
                  <a:pt x="5985230" y="54190"/>
                </a:lnTo>
                <a:lnTo>
                  <a:pt x="5987313" y="64477"/>
                </a:lnTo>
                <a:lnTo>
                  <a:pt x="5987313" y="5829"/>
                </a:lnTo>
                <a:lnTo>
                  <a:pt x="5986119" y="5016"/>
                </a:lnTo>
                <a:lnTo>
                  <a:pt x="5961342" y="0"/>
                </a:lnTo>
                <a:lnTo>
                  <a:pt x="5936564" y="5016"/>
                </a:lnTo>
                <a:lnTo>
                  <a:pt x="5916307" y="18681"/>
                </a:lnTo>
                <a:lnTo>
                  <a:pt x="5902642" y="38938"/>
                </a:lnTo>
                <a:lnTo>
                  <a:pt x="5897626" y="63715"/>
                </a:lnTo>
                <a:lnTo>
                  <a:pt x="5900293" y="82080"/>
                </a:lnTo>
                <a:lnTo>
                  <a:pt x="5907900" y="98501"/>
                </a:lnTo>
                <a:lnTo>
                  <a:pt x="5919825" y="112077"/>
                </a:lnTo>
                <a:lnTo>
                  <a:pt x="5935484" y="121920"/>
                </a:lnTo>
                <a:lnTo>
                  <a:pt x="5935484" y="158445"/>
                </a:lnTo>
                <a:lnTo>
                  <a:pt x="5891174" y="158445"/>
                </a:lnTo>
                <a:lnTo>
                  <a:pt x="5883364" y="160032"/>
                </a:lnTo>
                <a:lnTo>
                  <a:pt x="5876976" y="164338"/>
                </a:lnTo>
                <a:lnTo>
                  <a:pt x="5872658" y="170726"/>
                </a:lnTo>
                <a:lnTo>
                  <a:pt x="5871083" y="178536"/>
                </a:lnTo>
                <a:lnTo>
                  <a:pt x="5872658" y="186359"/>
                </a:lnTo>
                <a:lnTo>
                  <a:pt x="5876976" y="192747"/>
                </a:lnTo>
                <a:lnTo>
                  <a:pt x="5883364" y="197053"/>
                </a:lnTo>
                <a:lnTo>
                  <a:pt x="5891174" y="198640"/>
                </a:lnTo>
                <a:lnTo>
                  <a:pt x="5935484" y="198640"/>
                </a:lnTo>
                <a:lnTo>
                  <a:pt x="5935484" y="347865"/>
                </a:lnTo>
                <a:lnTo>
                  <a:pt x="5883961" y="329628"/>
                </a:lnTo>
                <a:lnTo>
                  <a:pt x="5848159" y="293827"/>
                </a:lnTo>
                <a:lnTo>
                  <a:pt x="5843498" y="284899"/>
                </a:lnTo>
                <a:lnTo>
                  <a:pt x="5885421" y="268973"/>
                </a:lnTo>
                <a:lnTo>
                  <a:pt x="5886412" y="267487"/>
                </a:lnTo>
                <a:lnTo>
                  <a:pt x="5886348" y="265861"/>
                </a:lnTo>
                <a:lnTo>
                  <a:pt x="5886285" y="264236"/>
                </a:lnTo>
                <a:lnTo>
                  <a:pt x="5885192" y="262826"/>
                </a:lnTo>
                <a:lnTo>
                  <a:pt x="5786869" y="233794"/>
                </a:lnTo>
                <a:lnTo>
                  <a:pt x="5785688" y="233972"/>
                </a:lnTo>
                <a:lnTo>
                  <a:pt x="5783808" y="235254"/>
                </a:lnTo>
                <a:lnTo>
                  <a:pt x="5783199" y="236270"/>
                </a:lnTo>
                <a:lnTo>
                  <a:pt x="5774499" y="332422"/>
                </a:lnTo>
                <a:lnTo>
                  <a:pt x="5774398" y="333527"/>
                </a:lnTo>
                <a:lnTo>
                  <a:pt x="5775236" y="335013"/>
                </a:lnTo>
                <a:lnTo>
                  <a:pt x="5778030" y="336384"/>
                </a:lnTo>
                <a:lnTo>
                  <a:pt x="5779719" y="336169"/>
                </a:lnTo>
                <a:lnTo>
                  <a:pt x="5809145" y="309321"/>
                </a:lnTo>
                <a:lnTo>
                  <a:pt x="5817146" y="332422"/>
                </a:lnTo>
                <a:lnTo>
                  <a:pt x="5840781" y="371500"/>
                </a:lnTo>
                <a:lnTo>
                  <a:pt x="5878296" y="397560"/>
                </a:lnTo>
                <a:lnTo>
                  <a:pt x="5960351" y="431901"/>
                </a:lnTo>
                <a:lnTo>
                  <a:pt x="5962332" y="431901"/>
                </a:lnTo>
                <a:lnTo>
                  <a:pt x="6044387" y="397560"/>
                </a:lnTo>
                <a:lnTo>
                  <a:pt x="6081903" y="371500"/>
                </a:lnTo>
                <a:lnTo>
                  <a:pt x="6105537" y="332422"/>
                </a:lnTo>
                <a:lnTo>
                  <a:pt x="6113538" y="309321"/>
                </a:lnTo>
                <a:lnTo>
                  <a:pt x="6142977" y="336169"/>
                </a:lnTo>
                <a:lnTo>
                  <a:pt x="6144666" y="336384"/>
                </a:lnTo>
                <a:lnTo>
                  <a:pt x="6147460" y="335013"/>
                </a:lnTo>
                <a:lnTo>
                  <a:pt x="6148286" y="333527"/>
                </a:lnTo>
                <a:close/>
              </a:path>
              <a:path w="6602730" h="444500">
                <a:moveTo>
                  <a:pt x="6602654" y="346024"/>
                </a:moveTo>
                <a:lnTo>
                  <a:pt x="6600457" y="321818"/>
                </a:lnTo>
                <a:lnTo>
                  <a:pt x="6593954" y="249897"/>
                </a:lnTo>
                <a:lnTo>
                  <a:pt x="6593853" y="248767"/>
                </a:lnTo>
                <a:lnTo>
                  <a:pt x="6593243" y="247751"/>
                </a:lnTo>
                <a:lnTo>
                  <a:pt x="6591376" y="246468"/>
                </a:lnTo>
                <a:lnTo>
                  <a:pt x="6590182" y="246291"/>
                </a:lnTo>
                <a:lnTo>
                  <a:pt x="6491859" y="275323"/>
                </a:lnTo>
                <a:lnTo>
                  <a:pt x="6490767" y="276733"/>
                </a:lnTo>
                <a:lnTo>
                  <a:pt x="6490703" y="278358"/>
                </a:lnTo>
                <a:lnTo>
                  <a:pt x="6490640" y="279984"/>
                </a:lnTo>
                <a:lnTo>
                  <a:pt x="6491630" y="281470"/>
                </a:lnTo>
                <a:lnTo>
                  <a:pt x="6533566" y="297395"/>
                </a:lnTo>
                <a:lnTo>
                  <a:pt x="6528917" y="306324"/>
                </a:lnTo>
                <a:lnTo>
                  <a:pt x="6493091" y="342125"/>
                </a:lnTo>
                <a:lnTo>
                  <a:pt x="6449873" y="358571"/>
                </a:lnTo>
                <a:lnTo>
                  <a:pt x="6441567" y="360362"/>
                </a:lnTo>
                <a:lnTo>
                  <a:pt x="6441567" y="211137"/>
                </a:lnTo>
                <a:lnTo>
                  <a:pt x="6485877" y="211137"/>
                </a:lnTo>
                <a:lnTo>
                  <a:pt x="6493688" y="209562"/>
                </a:lnTo>
                <a:lnTo>
                  <a:pt x="6500076" y="205244"/>
                </a:lnTo>
                <a:lnTo>
                  <a:pt x="6504381" y="198856"/>
                </a:lnTo>
                <a:lnTo>
                  <a:pt x="6505969" y="191033"/>
                </a:lnTo>
                <a:lnTo>
                  <a:pt x="6504381" y="183222"/>
                </a:lnTo>
                <a:lnTo>
                  <a:pt x="6500076" y="176834"/>
                </a:lnTo>
                <a:lnTo>
                  <a:pt x="6493688" y="172529"/>
                </a:lnTo>
                <a:lnTo>
                  <a:pt x="6485877" y="170942"/>
                </a:lnTo>
                <a:lnTo>
                  <a:pt x="6441567" y="170942"/>
                </a:lnTo>
                <a:lnTo>
                  <a:pt x="6441567" y="134416"/>
                </a:lnTo>
                <a:lnTo>
                  <a:pt x="6457226" y="124574"/>
                </a:lnTo>
                <a:lnTo>
                  <a:pt x="6469164" y="111010"/>
                </a:lnTo>
                <a:lnTo>
                  <a:pt x="6472656" y="103454"/>
                </a:lnTo>
                <a:lnTo>
                  <a:pt x="6476771" y="94589"/>
                </a:lnTo>
                <a:lnTo>
                  <a:pt x="6479324" y="76974"/>
                </a:lnTo>
                <a:lnTo>
                  <a:pt x="6479438" y="76212"/>
                </a:lnTo>
                <a:lnTo>
                  <a:pt x="6474422" y="51435"/>
                </a:lnTo>
                <a:lnTo>
                  <a:pt x="6473787" y="50507"/>
                </a:lnTo>
                <a:lnTo>
                  <a:pt x="6460744" y="31191"/>
                </a:lnTo>
                <a:lnTo>
                  <a:pt x="6441681" y="18326"/>
                </a:lnTo>
                <a:lnTo>
                  <a:pt x="6441681" y="76974"/>
                </a:lnTo>
                <a:lnTo>
                  <a:pt x="6439598" y="87274"/>
                </a:lnTo>
                <a:lnTo>
                  <a:pt x="6433921" y="95694"/>
                </a:lnTo>
                <a:lnTo>
                  <a:pt x="6425501" y="101371"/>
                </a:lnTo>
                <a:lnTo>
                  <a:pt x="6415202" y="103454"/>
                </a:lnTo>
                <a:lnTo>
                  <a:pt x="6404902" y="101371"/>
                </a:lnTo>
                <a:lnTo>
                  <a:pt x="6396482" y="95694"/>
                </a:lnTo>
                <a:lnTo>
                  <a:pt x="6390805" y="87274"/>
                </a:lnTo>
                <a:lnTo>
                  <a:pt x="6388722" y="76974"/>
                </a:lnTo>
                <a:lnTo>
                  <a:pt x="6390805" y="66687"/>
                </a:lnTo>
                <a:lnTo>
                  <a:pt x="6433921" y="58267"/>
                </a:lnTo>
                <a:lnTo>
                  <a:pt x="6441681" y="76974"/>
                </a:lnTo>
                <a:lnTo>
                  <a:pt x="6441681" y="18326"/>
                </a:lnTo>
                <a:lnTo>
                  <a:pt x="6440487" y="17513"/>
                </a:lnTo>
                <a:lnTo>
                  <a:pt x="6415710" y="12496"/>
                </a:lnTo>
                <a:lnTo>
                  <a:pt x="6390932" y="17513"/>
                </a:lnTo>
                <a:lnTo>
                  <a:pt x="6370675" y="31191"/>
                </a:lnTo>
                <a:lnTo>
                  <a:pt x="6357010" y="51435"/>
                </a:lnTo>
                <a:lnTo>
                  <a:pt x="6351994" y="76212"/>
                </a:lnTo>
                <a:lnTo>
                  <a:pt x="6354661" y="94589"/>
                </a:lnTo>
                <a:lnTo>
                  <a:pt x="6362268" y="111010"/>
                </a:lnTo>
                <a:lnTo>
                  <a:pt x="6374193" y="124574"/>
                </a:lnTo>
                <a:lnTo>
                  <a:pt x="6389852" y="134416"/>
                </a:lnTo>
                <a:lnTo>
                  <a:pt x="6389852" y="170942"/>
                </a:lnTo>
                <a:lnTo>
                  <a:pt x="6345542" y="170942"/>
                </a:lnTo>
                <a:lnTo>
                  <a:pt x="6337732" y="172529"/>
                </a:lnTo>
                <a:lnTo>
                  <a:pt x="6331344" y="176834"/>
                </a:lnTo>
                <a:lnTo>
                  <a:pt x="6327026" y="183222"/>
                </a:lnTo>
                <a:lnTo>
                  <a:pt x="6325451" y="191033"/>
                </a:lnTo>
                <a:lnTo>
                  <a:pt x="6327026" y="198856"/>
                </a:lnTo>
                <a:lnTo>
                  <a:pt x="6331344" y="205244"/>
                </a:lnTo>
                <a:lnTo>
                  <a:pt x="6337732" y="209562"/>
                </a:lnTo>
                <a:lnTo>
                  <a:pt x="6345542" y="211137"/>
                </a:lnTo>
                <a:lnTo>
                  <a:pt x="6389852" y="211137"/>
                </a:lnTo>
                <a:lnTo>
                  <a:pt x="6389852" y="360362"/>
                </a:lnTo>
                <a:lnTo>
                  <a:pt x="6338329" y="342125"/>
                </a:lnTo>
                <a:lnTo>
                  <a:pt x="6302527" y="306324"/>
                </a:lnTo>
                <a:lnTo>
                  <a:pt x="6297866" y="297395"/>
                </a:lnTo>
                <a:lnTo>
                  <a:pt x="6339789" y="281470"/>
                </a:lnTo>
                <a:lnTo>
                  <a:pt x="6340780" y="279984"/>
                </a:lnTo>
                <a:lnTo>
                  <a:pt x="6340716" y="278358"/>
                </a:lnTo>
                <a:lnTo>
                  <a:pt x="6340653" y="276733"/>
                </a:lnTo>
                <a:lnTo>
                  <a:pt x="6339560" y="275323"/>
                </a:lnTo>
                <a:lnTo>
                  <a:pt x="6241237" y="246291"/>
                </a:lnTo>
                <a:lnTo>
                  <a:pt x="6240056" y="246468"/>
                </a:lnTo>
                <a:lnTo>
                  <a:pt x="6238176" y="247751"/>
                </a:lnTo>
                <a:lnTo>
                  <a:pt x="6237567" y="248767"/>
                </a:lnTo>
                <a:lnTo>
                  <a:pt x="6228867" y="344919"/>
                </a:lnTo>
                <a:lnTo>
                  <a:pt x="6228766" y="346024"/>
                </a:lnTo>
                <a:lnTo>
                  <a:pt x="6229604" y="347510"/>
                </a:lnTo>
                <a:lnTo>
                  <a:pt x="6232398" y="348881"/>
                </a:lnTo>
                <a:lnTo>
                  <a:pt x="6234087" y="348665"/>
                </a:lnTo>
                <a:lnTo>
                  <a:pt x="6263513" y="321818"/>
                </a:lnTo>
                <a:lnTo>
                  <a:pt x="6271514" y="344919"/>
                </a:lnTo>
                <a:lnTo>
                  <a:pt x="6295148" y="384009"/>
                </a:lnTo>
                <a:lnTo>
                  <a:pt x="6332664" y="410057"/>
                </a:lnTo>
                <a:lnTo>
                  <a:pt x="6414719" y="444398"/>
                </a:lnTo>
                <a:lnTo>
                  <a:pt x="6416700" y="444398"/>
                </a:lnTo>
                <a:lnTo>
                  <a:pt x="6498755" y="410057"/>
                </a:lnTo>
                <a:lnTo>
                  <a:pt x="6536271" y="384009"/>
                </a:lnTo>
                <a:lnTo>
                  <a:pt x="6559905" y="344919"/>
                </a:lnTo>
                <a:lnTo>
                  <a:pt x="6567906" y="321818"/>
                </a:lnTo>
                <a:lnTo>
                  <a:pt x="6597345" y="348665"/>
                </a:lnTo>
                <a:lnTo>
                  <a:pt x="6599034" y="348881"/>
                </a:lnTo>
                <a:lnTo>
                  <a:pt x="6601828" y="347510"/>
                </a:lnTo>
                <a:lnTo>
                  <a:pt x="6602654" y="346024"/>
                </a:lnTo>
                <a:close/>
              </a:path>
            </a:pathLst>
          </a:custGeom>
          <a:solidFill>
            <a:srgbClr val="FFFFFF"/>
          </a:solidFill>
        </p:spPr>
        <p:txBody>
          <a:bodyPr wrap="square" lIns="0" tIns="0" rIns="0" bIns="0" rtlCol="0"/>
          <a:lstStyle/>
          <a:p>
            <a:endParaRPr/>
          </a:p>
        </p:txBody>
      </p:sp>
    </p:spTree>
  </p:cSld>
  <p:clrMapOvr>
    <a:masterClrMapping/>
  </p:clrMapOvr>
  <p:extLst>
    <p:ext uri="{DCECCB84-F9BA-43D5-87BE-67443E8EF086}">
      <p15:sldGuideLst xmlns:p15="http://schemas.microsoft.com/office/powerpoint/2012/main">
        <p15:guide id="1" orient="horz" pos="3368">
          <p15:clr>
            <a:srgbClr val="FBAE40"/>
          </p15:clr>
        </p15:guide>
        <p15:guide id="2" pos="3158">
          <p15:clr>
            <a:srgbClr val="000000"/>
          </p15:clr>
        </p15:guide>
        <p15:guide id="3" pos="203">
          <p15:clr>
            <a:srgbClr val="000000"/>
          </p15:clr>
        </p15:guide>
        <p15:guide id="4" pos="1677">
          <p15:clr>
            <a:srgbClr val="000000"/>
          </p15:clr>
        </p15:guide>
        <p15:guide id="5" pos="4557">
          <p15:clr>
            <a:srgbClr val="000000"/>
          </p15:clr>
        </p15:guide>
        <p15:guide id="6" pos="1586">
          <p15:clr>
            <a:srgbClr val="000000"/>
          </p15:clr>
        </p15:guide>
        <p15:guide id="7" pos="3068">
          <p15:clr>
            <a:srgbClr val="000000"/>
          </p15:clr>
        </p15:guide>
        <p15:guide id="8" orient="horz" pos="208">
          <p15:clr>
            <a:srgbClr val="000000"/>
          </p15:clr>
        </p15:guide>
        <p15:guide id="9" orient="horz" pos="6528">
          <p15:clr>
            <a:srgbClr val="00000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Column Grid">
    <p:spTree>
      <p:nvGrpSpPr>
        <p:cNvPr id="1" name=""/>
        <p:cNvGrpSpPr/>
        <p:nvPr/>
      </p:nvGrpSpPr>
      <p:grpSpPr>
        <a:xfrm>
          <a:off x="0" y="0"/>
          <a:ext cx="0" cy="0"/>
          <a:chOff x="0" y="0"/>
          <a:chExt cx="0" cy="0"/>
        </a:xfrm>
      </p:grpSpPr>
      <p:sp>
        <p:nvSpPr>
          <p:cNvPr id="12" name="object 8">
            <a:extLst>
              <a:ext uri="{FF2B5EF4-FFF2-40B4-BE49-F238E27FC236}">
                <a16:creationId xmlns:a16="http://schemas.microsoft.com/office/drawing/2014/main" id="{525A2ABB-7E10-3968-6712-F622A34D5021}"/>
              </a:ext>
            </a:extLst>
          </p:cNvPr>
          <p:cNvSpPr/>
          <p:nvPr userDrawn="1"/>
        </p:nvSpPr>
        <p:spPr>
          <a:xfrm>
            <a:off x="467868" y="508558"/>
            <a:ext cx="6602730" cy="444500"/>
          </a:xfrm>
          <a:custGeom>
            <a:avLst/>
            <a:gdLst/>
            <a:ahLst/>
            <a:cxnLst/>
            <a:rect l="l" t="t" r="r" b="b"/>
            <a:pathLst>
              <a:path w="6602730" h="444500">
                <a:moveTo>
                  <a:pt x="373888" y="333527"/>
                </a:moveTo>
                <a:lnTo>
                  <a:pt x="371690" y="309321"/>
                </a:lnTo>
                <a:lnTo>
                  <a:pt x="365188" y="237401"/>
                </a:lnTo>
                <a:lnTo>
                  <a:pt x="365086" y="236270"/>
                </a:lnTo>
                <a:lnTo>
                  <a:pt x="364477" y="235254"/>
                </a:lnTo>
                <a:lnTo>
                  <a:pt x="362610" y="233972"/>
                </a:lnTo>
                <a:lnTo>
                  <a:pt x="361416" y="233794"/>
                </a:lnTo>
                <a:lnTo>
                  <a:pt x="263093" y="262826"/>
                </a:lnTo>
                <a:lnTo>
                  <a:pt x="262001" y="264236"/>
                </a:lnTo>
                <a:lnTo>
                  <a:pt x="261937" y="265861"/>
                </a:lnTo>
                <a:lnTo>
                  <a:pt x="261874" y="267487"/>
                </a:lnTo>
                <a:lnTo>
                  <a:pt x="262864" y="268973"/>
                </a:lnTo>
                <a:lnTo>
                  <a:pt x="304800" y="284899"/>
                </a:lnTo>
                <a:lnTo>
                  <a:pt x="300151" y="293827"/>
                </a:lnTo>
                <a:lnTo>
                  <a:pt x="264325" y="329628"/>
                </a:lnTo>
                <a:lnTo>
                  <a:pt x="221107" y="346075"/>
                </a:lnTo>
                <a:lnTo>
                  <a:pt x="212801" y="347865"/>
                </a:lnTo>
                <a:lnTo>
                  <a:pt x="212801" y="198640"/>
                </a:lnTo>
                <a:lnTo>
                  <a:pt x="257111" y="198640"/>
                </a:lnTo>
                <a:lnTo>
                  <a:pt x="264922" y="197053"/>
                </a:lnTo>
                <a:lnTo>
                  <a:pt x="271310" y="192747"/>
                </a:lnTo>
                <a:lnTo>
                  <a:pt x="275615" y="186359"/>
                </a:lnTo>
                <a:lnTo>
                  <a:pt x="277202" y="178536"/>
                </a:lnTo>
                <a:lnTo>
                  <a:pt x="275615" y="170726"/>
                </a:lnTo>
                <a:lnTo>
                  <a:pt x="271310" y="164338"/>
                </a:lnTo>
                <a:lnTo>
                  <a:pt x="264922" y="160032"/>
                </a:lnTo>
                <a:lnTo>
                  <a:pt x="257111" y="158445"/>
                </a:lnTo>
                <a:lnTo>
                  <a:pt x="212801" y="158445"/>
                </a:lnTo>
                <a:lnTo>
                  <a:pt x="212801" y="121920"/>
                </a:lnTo>
                <a:lnTo>
                  <a:pt x="228460" y="112077"/>
                </a:lnTo>
                <a:lnTo>
                  <a:pt x="240398" y="98501"/>
                </a:lnTo>
                <a:lnTo>
                  <a:pt x="243890" y="90957"/>
                </a:lnTo>
                <a:lnTo>
                  <a:pt x="248005" y="82080"/>
                </a:lnTo>
                <a:lnTo>
                  <a:pt x="250558" y="64477"/>
                </a:lnTo>
                <a:lnTo>
                  <a:pt x="250672" y="63715"/>
                </a:lnTo>
                <a:lnTo>
                  <a:pt x="245656" y="38938"/>
                </a:lnTo>
                <a:lnTo>
                  <a:pt x="245021" y="38011"/>
                </a:lnTo>
                <a:lnTo>
                  <a:pt x="231978" y="18681"/>
                </a:lnTo>
                <a:lnTo>
                  <a:pt x="212915" y="5829"/>
                </a:lnTo>
                <a:lnTo>
                  <a:pt x="212915" y="64477"/>
                </a:lnTo>
                <a:lnTo>
                  <a:pt x="210832" y="74777"/>
                </a:lnTo>
                <a:lnTo>
                  <a:pt x="205155" y="83197"/>
                </a:lnTo>
                <a:lnTo>
                  <a:pt x="196735" y="88874"/>
                </a:lnTo>
                <a:lnTo>
                  <a:pt x="186436" y="90957"/>
                </a:lnTo>
                <a:lnTo>
                  <a:pt x="176136" y="88874"/>
                </a:lnTo>
                <a:lnTo>
                  <a:pt x="167716" y="83197"/>
                </a:lnTo>
                <a:lnTo>
                  <a:pt x="162039" y="74777"/>
                </a:lnTo>
                <a:lnTo>
                  <a:pt x="159956" y="64477"/>
                </a:lnTo>
                <a:lnTo>
                  <a:pt x="162039" y="54190"/>
                </a:lnTo>
                <a:lnTo>
                  <a:pt x="205155" y="45770"/>
                </a:lnTo>
                <a:lnTo>
                  <a:pt x="212915" y="64477"/>
                </a:lnTo>
                <a:lnTo>
                  <a:pt x="212915" y="5829"/>
                </a:lnTo>
                <a:lnTo>
                  <a:pt x="211721" y="5016"/>
                </a:lnTo>
                <a:lnTo>
                  <a:pt x="186944" y="0"/>
                </a:lnTo>
                <a:lnTo>
                  <a:pt x="162166" y="5016"/>
                </a:lnTo>
                <a:lnTo>
                  <a:pt x="141909" y="18681"/>
                </a:lnTo>
                <a:lnTo>
                  <a:pt x="128244" y="38938"/>
                </a:lnTo>
                <a:lnTo>
                  <a:pt x="123228" y="63715"/>
                </a:lnTo>
                <a:lnTo>
                  <a:pt x="125895" y="82080"/>
                </a:lnTo>
                <a:lnTo>
                  <a:pt x="133502" y="98501"/>
                </a:lnTo>
                <a:lnTo>
                  <a:pt x="145427" y="112077"/>
                </a:lnTo>
                <a:lnTo>
                  <a:pt x="161086" y="121920"/>
                </a:lnTo>
                <a:lnTo>
                  <a:pt x="161086" y="158445"/>
                </a:lnTo>
                <a:lnTo>
                  <a:pt x="116776" y="158445"/>
                </a:lnTo>
                <a:lnTo>
                  <a:pt x="108966" y="160032"/>
                </a:lnTo>
                <a:lnTo>
                  <a:pt x="102577" y="164338"/>
                </a:lnTo>
                <a:lnTo>
                  <a:pt x="98259" y="170726"/>
                </a:lnTo>
                <a:lnTo>
                  <a:pt x="96685" y="178536"/>
                </a:lnTo>
                <a:lnTo>
                  <a:pt x="98259" y="186359"/>
                </a:lnTo>
                <a:lnTo>
                  <a:pt x="102577" y="192747"/>
                </a:lnTo>
                <a:lnTo>
                  <a:pt x="108966" y="197053"/>
                </a:lnTo>
                <a:lnTo>
                  <a:pt x="116776" y="198640"/>
                </a:lnTo>
                <a:lnTo>
                  <a:pt x="161086" y="198640"/>
                </a:lnTo>
                <a:lnTo>
                  <a:pt x="161086" y="347865"/>
                </a:lnTo>
                <a:lnTo>
                  <a:pt x="109562" y="329628"/>
                </a:lnTo>
                <a:lnTo>
                  <a:pt x="73761" y="293827"/>
                </a:lnTo>
                <a:lnTo>
                  <a:pt x="69100" y="284899"/>
                </a:lnTo>
                <a:lnTo>
                  <a:pt x="111023" y="268973"/>
                </a:lnTo>
                <a:lnTo>
                  <a:pt x="112014" y="267487"/>
                </a:lnTo>
                <a:lnTo>
                  <a:pt x="111950" y="265861"/>
                </a:lnTo>
                <a:lnTo>
                  <a:pt x="111887" y="264236"/>
                </a:lnTo>
                <a:lnTo>
                  <a:pt x="110794" y="262826"/>
                </a:lnTo>
                <a:lnTo>
                  <a:pt x="12471" y="233794"/>
                </a:lnTo>
                <a:lnTo>
                  <a:pt x="11290" y="233972"/>
                </a:lnTo>
                <a:lnTo>
                  <a:pt x="9410" y="235254"/>
                </a:lnTo>
                <a:lnTo>
                  <a:pt x="8801" y="236270"/>
                </a:lnTo>
                <a:lnTo>
                  <a:pt x="101" y="332422"/>
                </a:lnTo>
                <a:lnTo>
                  <a:pt x="0" y="333527"/>
                </a:lnTo>
                <a:lnTo>
                  <a:pt x="838" y="335013"/>
                </a:lnTo>
                <a:lnTo>
                  <a:pt x="3632" y="336384"/>
                </a:lnTo>
                <a:lnTo>
                  <a:pt x="5321" y="336169"/>
                </a:lnTo>
                <a:lnTo>
                  <a:pt x="34747" y="309321"/>
                </a:lnTo>
                <a:lnTo>
                  <a:pt x="42748" y="332422"/>
                </a:lnTo>
                <a:lnTo>
                  <a:pt x="66382" y="371500"/>
                </a:lnTo>
                <a:lnTo>
                  <a:pt x="103898" y="397560"/>
                </a:lnTo>
                <a:lnTo>
                  <a:pt x="185953" y="431901"/>
                </a:lnTo>
                <a:lnTo>
                  <a:pt x="187934" y="431901"/>
                </a:lnTo>
                <a:lnTo>
                  <a:pt x="269989" y="397560"/>
                </a:lnTo>
                <a:lnTo>
                  <a:pt x="307505" y="371500"/>
                </a:lnTo>
                <a:lnTo>
                  <a:pt x="331139" y="332422"/>
                </a:lnTo>
                <a:lnTo>
                  <a:pt x="339140" y="309321"/>
                </a:lnTo>
                <a:lnTo>
                  <a:pt x="368579" y="336169"/>
                </a:lnTo>
                <a:lnTo>
                  <a:pt x="370268" y="336384"/>
                </a:lnTo>
                <a:lnTo>
                  <a:pt x="373062" y="335013"/>
                </a:lnTo>
                <a:lnTo>
                  <a:pt x="373888" y="333527"/>
                </a:lnTo>
                <a:close/>
              </a:path>
              <a:path w="6602730" h="444500">
                <a:moveTo>
                  <a:pt x="828255" y="346024"/>
                </a:moveTo>
                <a:lnTo>
                  <a:pt x="826058" y="321818"/>
                </a:lnTo>
                <a:lnTo>
                  <a:pt x="819556" y="249897"/>
                </a:lnTo>
                <a:lnTo>
                  <a:pt x="819454" y="248767"/>
                </a:lnTo>
                <a:lnTo>
                  <a:pt x="818845" y="247751"/>
                </a:lnTo>
                <a:lnTo>
                  <a:pt x="816978" y="246468"/>
                </a:lnTo>
                <a:lnTo>
                  <a:pt x="815784" y="246291"/>
                </a:lnTo>
                <a:lnTo>
                  <a:pt x="717461" y="275323"/>
                </a:lnTo>
                <a:lnTo>
                  <a:pt x="716368" y="276733"/>
                </a:lnTo>
                <a:lnTo>
                  <a:pt x="716305" y="278358"/>
                </a:lnTo>
                <a:lnTo>
                  <a:pt x="716241" y="279984"/>
                </a:lnTo>
                <a:lnTo>
                  <a:pt x="717232" y="281470"/>
                </a:lnTo>
                <a:lnTo>
                  <a:pt x="759167" y="297395"/>
                </a:lnTo>
                <a:lnTo>
                  <a:pt x="754519" y="306324"/>
                </a:lnTo>
                <a:lnTo>
                  <a:pt x="718693" y="342125"/>
                </a:lnTo>
                <a:lnTo>
                  <a:pt x="675474" y="358571"/>
                </a:lnTo>
                <a:lnTo>
                  <a:pt x="667169" y="360362"/>
                </a:lnTo>
                <a:lnTo>
                  <a:pt x="667169" y="211137"/>
                </a:lnTo>
                <a:lnTo>
                  <a:pt x="711479" y="211137"/>
                </a:lnTo>
                <a:lnTo>
                  <a:pt x="719289" y="209562"/>
                </a:lnTo>
                <a:lnTo>
                  <a:pt x="725678" y="205244"/>
                </a:lnTo>
                <a:lnTo>
                  <a:pt x="729983" y="198856"/>
                </a:lnTo>
                <a:lnTo>
                  <a:pt x="731570" y="191033"/>
                </a:lnTo>
                <a:lnTo>
                  <a:pt x="729983" y="183222"/>
                </a:lnTo>
                <a:lnTo>
                  <a:pt x="725678" y="176834"/>
                </a:lnTo>
                <a:lnTo>
                  <a:pt x="719289" y="172529"/>
                </a:lnTo>
                <a:lnTo>
                  <a:pt x="711479" y="170942"/>
                </a:lnTo>
                <a:lnTo>
                  <a:pt x="667169" y="170942"/>
                </a:lnTo>
                <a:lnTo>
                  <a:pt x="667169" y="134416"/>
                </a:lnTo>
                <a:lnTo>
                  <a:pt x="698258" y="103454"/>
                </a:lnTo>
                <a:lnTo>
                  <a:pt x="704926" y="76974"/>
                </a:lnTo>
                <a:lnTo>
                  <a:pt x="705040" y="76212"/>
                </a:lnTo>
                <a:lnTo>
                  <a:pt x="700024" y="51435"/>
                </a:lnTo>
                <a:lnTo>
                  <a:pt x="699389" y="50507"/>
                </a:lnTo>
                <a:lnTo>
                  <a:pt x="686346" y="31191"/>
                </a:lnTo>
                <a:lnTo>
                  <a:pt x="667283" y="18326"/>
                </a:lnTo>
                <a:lnTo>
                  <a:pt x="667283" y="76974"/>
                </a:lnTo>
                <a:lnTo>
                  <a:pt x="665200" y="87274"/>
                </a:lnTo>
                <a:lnTo>
                  <a:pt x="659511" y="95694"/>
                </a:lnTo>
                <a:lnTo>
                  <a:pt x="651103" y="101371"/>
                </a:lnTo>
                <a:lnTo>
                  <a:pt x="640803" y="103454"/>
                </a:lnTo>
                <a:lnTo>
                  <a:pt x="630504" y="101371"/>
                </a:lnTo>
                <a:lnTo>
                  <a:pt x="622084" y="95694"/>
                </a:lnTo>
                <a:lnTo>
                  <a:pt x="616407" y="87274"/>
                </a:lnTo>
                <a:lnTo>
                  <a:pt x="614324" y="76974"/>
                </a:lnTo>
                <a:lnTo>
                  <a:pt x="616407" y="66687"/>
                </a:lnTo>
                <a:lnTo>
                  <a:pt x="622084" y="58267"/>
                </a:lnTo>
                <a:lnTo>
                  <a:pt x="630504" y="52590"/>
                </a:lnTo>
                <a:lnTo>
                  <a:pt x="640803" y="50507"/>
                </a:lnTo>
                <a:lnTo>
                  <a:pt x="651103" y="52590"/>
                </a:lnTo>
                <a:lnTo>
                  <a:pt x="659511" y="58267"/>
                </a:lnTo>
                <a:lnTo>
                  <a:pt x="665200" y="66687"/>
                </a:lnTo>
                <a:lnTo>
                  <a:pt x="667283" y="76974"/>
                </a:lnTo>
                <a:lnTo>
                  <a:pt x="667283" y="18326"/>
                </a:lnTo>
                <a:lnTo>
                  <a:pt x="666089" y="17513"/>
                </a:lnTo>
                <a:lnTo>
                  <a:pt x="641311" y="12496"/>
                </a:lnTo>
                <a:lnTo>
                  <a:pt x="616521" y="17513"/>
                </a:lnTo>
                <a:lnTo>
                  <a:pt x="596265" y="31191"/>
                </a:lnTo>
                <a:lnTo>
                  <a:pt x="582599" y="51435"/>
                </a:lnTo>
                <a:lnTo>
                  <a:pt x="577596" y="76212"/>
                </a:lnTo>
                <a:lnTo>
                  <a:pt x="580263" y="94589"/>
                </a:lnTo>
                <a:lnTo>
                  <a:pt x="587857" y="111010"/>
                </a:lnTo>
                <a:lnTo>
                  <a:pt x="599795" y="124574"/>
                </a:lnTo>
                <a:lnTo>
                  <a:pt x="615454" y="134416"/>
                </a:lnTo>
                <a:lnTo>
                  <a:pt x="615454" y="170942"/>
                </a:lnTo>
                <a:lnTo>
                  <a:pt x="571144" y="170942"/>
                </a:lnTo>
                <a:lnTo>
                  <a:pt x="563333" y="172529"/>
                </a:lnTo>
                <a:lnTo>
                  <a:pt x="556945" y="176834"/>
                </a:lnTo>
                <a:lnTo>
                  <a:pt x="552627" y="183222"/>
                </a:lnTo>
                <a:lnTo>
                  <a:pt x="551053" y="191033"/>
                </a:lnTo>
                <a:lnTo>
                  <a:pt x="552627" y="198856"/>
                </a:lnTo>
                <a:lnTo>
                  <a:pt x="556945" y="205244"/>
                </a:lnTo>
                <a:lnTo>
                  <a:pt x="563333" y="209562"/>
                </a:lnTo>
                <a:lnTo>
                  <a:pt x="571144" y="211137"/>
                </a:lnTo>
                <a:lnTo>
                  <a:pt x="615454" y="211137"/>
                </a:lnTo>
                <a:lnTo>
                  <a:pt x="615454" y="360362"/>
                </a:lnTo>
                <a:lnTo>
                  <a:pt x="563930" y="342125"/>
                </a:lnTo>
                <a:lnTo>
                  <a:pt x="539470" y="321818"/>
                </a:lnTo>
                <a:lnTo>
                  <a:pt x="536244" y="318350"/>
                </a:lnTo>
                <a:lnTo>
                  <a:pt x="528116" y="306324"/>
                </a:lnTo>
                <a:lnTo>
                  <a:pt x="523468" y="297395"/>
                </a:lnTo>
                <a:lnTo>
                  <a:pt x="565391" y="281470"/>
                </a:lnTo>
                <a:lnTo>
                  <a:pt x="566381" y="279984"/>
                </a:lnTo>
                <a:lnTo>
                  <a:pt x="566318" y="278358"/>
                </a:lnTo>
                <a:lnTo>
                  <a:pt x="566254" y="276733"/>
                </a:lnTo>
                <a:lnTo>
                  <a:pt x="565162" y="275323"/>
                </a:lnTo>
                <a:lnTo>
                  <a:pt x="466839" y="246291"/>
                </a:lnTo>
                <a:lnTo>
                  <a:pt x="465658" y="246468"/>
                </a:lnTo>
                <a:lnTo>
                  <a:pt x="463778" y="247751"/>
                </a:lnTo>
                <a:lnTo>
                  <a:pt x="463169" y="248767"/>
                </a:lnTo>
                <a:lnTo>
                  <a:pt x="454456" y="344919"/>
                </a:lnTo>
                <a:lnTo>
                  <a:pt x="454367" y="346024"/>
                </a:lnTo>
                <a:lnTo>
                  <a:pt x="455206" y="347510"/>
                </a:lnTo>
                <a:lnTo>
                  <a:pt x="458000" y="348881"/>
                </a:lnTo>
                <a:lnTo>
                  <a:pt x="459689" y="348665"/>
                </a:lnTo>
                <a:lnTo>
                  <a:pt x="489115" y="321818"/>
                </a:lnTo>
                <a:lnTo>
                  <a:pt x="497116" y="344919"/>
                </a:lnTo>
                <a:lnTo>
                  <a:pt x="520738" y="384009"/>
                </a:lnTo>
                <a:lnTo>
                  <a:pt x="558266" y="410057"/>
                </a:lnTo>
                <a:lnTo>
                  <a:pt x="640321" y="444398"/>
                </a:lnTo>
                <a:lnTo>
                  <a:pt x="642302" y="444398"/>
                </a:lnTo>
                <a:lnTo>
                  <a:pt x="724357" y="410057"/>
                </a:lnTo>
                <a:lnTo>
                  <a:pt x="761873" y="384009"/>
                </a:lnTo>
                <a:lnTo>
                  <a:pt x="778243" y="360362"/>
                </a:lnTo>
                <a:lnTo>
                  <a:pt x="785507" y="344919"/>
                </a:lnTo>
                <a:lnTo>
                  <a:pt x="793508" y="321818"/>
                </a:lnTo>
                <a:lnTo>
                  <a:pt x="822947" y="348665"/>
                </a:lnTo>
                <a:lnTo>
                  <a:pt x="824636" y="348881"/>
                </a:lnTo>
                <a:lnTo>
                  <a:pt x="827430" y="347510"/>
                </a:lnTo>
                <a:lnTo>
                  <a:pt x="828255" y="346024"/>
                </a:lnTo>
                <a:close/>
              </a:path>
              <a:path w="6602730" h="444500">
                <a:moveTo>
                  <a:pt x="6148286" y="333527"/>
                </a:moveTo>
                <a:lnTo>
                  <a:pt x="6146089" y="309321"/>
                </a:lnTo>
                <a:lnTo>
                  <a:pt x="6139586" y="237401"/>
                </a:lnTo>
                <a:lnTo>
                  <a:pt x="6139485" y="236270"/>
                </a:lnTo>
                <a:lnTo>
                  <a:pt x="6138875" y="235254"/>
                </a:lnTo>
                <a:lnTo>
                  <a:pt x="6137008" y="233972"/>
                </a:lnTo>
                <a:lnTo>
                  <a:pt x="6135814" y="233794"/>
                </a:lnTo>
                <a:lnTo>
                  <a:pt x="6037491" y="262826"/>
                </a:lnTo>
                <a:lnTo>
                  <a:pt x="6036399" y="264236"/>
                </a:lnTo>
                <a:lnTo>
                  <a:pt x="6036335" y="265861"/>
                </a:lnTo>
                <a:lnTo>
                  <a:pt x="6036272" y="267487"/>
                </a:lnTo>
                <a:lnTo>
                  <a:pt x="6037262" y="268973"/>
                </a:lnTo>
                <a:lnTo>
                  <a:pt x="6079198" y="284899"/>
                </a:lnTo>
                <a:lnTo>
                  <a:pt x="6074549" y="293827"/>
                </a:lnTo>
                <a:lnTo>
                  <a:pt x="6038723" y="329628"/>
                </a:lnTo>
                <a:lnTo>
                  <a:pt x="5995505" y="346075"/>
                </a:lnTo>
                <a:lnTo>
                  <a:pt x="5987199" y="347865"/>
                </a:lnTo>
                <a:lnTo>
                  <a:pt x="5987199" y="198640"/>
                </a:lnTo>
                <a:lnTo>
                  <a:pt x="6031509" y="198640"/>
                </a:lnTo>
                <a:lnTo>
                  <a:pt x="6039320" y="197053"/>
                </a:lnTo>
                <a:lnTo>
                  <a:pt x="6045708" y="192747"/>
                </a:lnTo>
                <a:lnTo>
                  <a:pt x="6050013" y="186359"/>
                </a:lnTo>
                <a:lnTo>
                  <a:pt x="6051601" y="178536"/>
                </a:lnTo>
                <a:lnTo>
                  <a:pt x="6050013" y="170726"/>
                </a:lnTo>
                <a:lnTo>
                  <a:pt x="6045708" y="164338"/>
                </a:lnTo>
                <a:lnTo>
                  <a:pt x="6039320" y="160032"/>
                </a:lnTo>
                <a:lnTo>
                  <a:pt x="6031509" y="158445"/>
                </a:lnTo>
                <a:lnTo>
                  <a:pt x="5987199" y="158445"/>
                </a:lnTo>
                <a:lnTo>
                  <a:pt x="5987199" y="121920"/>
                </a:lnTo>
                <a:lnTo>
                  <a:pt x="6002858" y="112077"/>
                </a:lnTo>
                <a:lnTo>
                  <a:pt x="6014796" y="98501"/>
                </a:lnTo>
                <a:lnTo>
                  <a:pt x="6018288" y="90957"/>
                </a:lnTo>
                <a:lnTo>
                  <a:pt x="6022403" y="82080"/>
                </a:lnTo>
                <a:lnTo>
                  <a:pt x="6024956" y="64477"/>
                </a:lnTo>
                <a:lnTo>
                  <a:pt x="6025070" y="63715"/>
                </a:lnTo>
                <a:lnTo>
                  <a:pt x="6020054" y="38938"/>
                </a:lnTo>
                <a:lnTo>
                  <a:pt x="6019431" y="38011"/>
                </a:lnTo>
                <a:lnTo>
                  <a:pt x="6006389" y="18681"/>
                </a:lnTo>
                <a:lnTo>
                  <a:pt x="5987313" y="5829"/>
                </a:lnTo>
                <a:lnTo>
                  <a:pt x="5987313" y="64477"/>
                </a:lnTo>
                <a:lnTo>
                  <a:pt x="5985230" y="74777"/>
                </a:lnTo>
                <a:lnTo>
                  <a:pt x="5979553" y="83197"/>
                </a:lnTo>
                <a:lnTo>
                  <a:pt x="5971133" y="88874"/>
                </a:lnTo>
                <a:lnTo>
                  <a:pt x="5960834" y="90957"/>
                </a:lnTo>
                <a:lnTo>
                  <a:pt x="5950534" y="88874"/>
                </a:lnTo>
                <a:lnTo>
                  <a:pt x="5942127" y="83197"/>
                </a:lnTo>
                <a:lnTo>
                  <a:pt x="5936437" y="74777"/>
                </a:lnTo>
                <a:lnTo>
                  <a:pt x="5934354" y="64477"/>
                </a:lnTo>
                <a:lnTo>
                  <a:pt x="5936437" y="54190"/>
                </a:lnTo>
                <a:lnTo>
                  <a:pt x="5942127" y="45770"/>
                </a:lnTo>
                <a:lnTo>
                  <a:pt x="5950534" y="40093"/>
                </a:lnTo>
                <a:lnTo>
                  <a:pt x="5960834" y="38011"/>
                </a:lnTo>
                <a:lnTo>
                  <a:pt x="5971133" y="40093"/>
                </a:lnTo>
                <a:lnTo>
                  <a:pt x="5979553" y="45770"/>
                </a:lnTo>
                <a:lnTo>
                  <a:pt x="5985230" y="54190"/>
                </a:lnTo>
                <a:lnTo>
                  <a:pt x="5987313" y="64477"/>
                </a:lnTo>
                <a:lnTo>
                  <a:pt x="5987313" y="5829"/>
                </a:lnTo>
                <a:lnTo>
                  <a:pt x="5986119" y="5016"/>
                </a:lnTo>
                <a:lnTo>
                  <a:pt x="5961342" y="0"/>
                </a:lnTo>
                <a:lnTo>
                  <a:pt x="5936564" y="5016"/>
                </a:lnTo>
                <a:lnTo>
                  <a:pt x="5916307" y="18681"/>
                </a:lnTo>
                <a:lnTo>
                  <a:pt x="5902642" y="38938"/>
                </a:lnTo>
                <a:lnTo>
                  <a:pt x="5897626" y="63715"/>
                </a:lnTo>
                <a:lnTo>
                  <a:pt x="5900293" y="82080"/>
                </a:lnTo>
                <a:lnTo>
                  <a:pt x="5907900" y="98501"/>
                </a:lnTo>
                <a:lnTo>
                  <a:pt x="5919825" y="112077"/>
                </a:lnTo>
                <a:lnTo>
                  <a:pt x="5935484" y="121920"/>
                </a:lnTo>
                <a:lnTo>
                  <a:pt x="5935484" y="158445"/>
                </a:lnTo>
                <a:lnTo>
                  <a:pt x="5891174" y="158445"/>
                </a:lnTo>
                <a:lnTo>
                  <a:pt x="5883364" y="160032"/>
                </a:lnTo>
                <a:lnTo>
                  <a:pt x="5876976" y="164338"/>
                </a:lnTo>
                <a:lnTo>
                  <a:pt x="5872658" y="170726"/>
                </a:lnTo>
                <a:lnTo>
                  <a:pt x="5871083" y="178536"/>
                </a:lnTo>
                <a:lnTo>
                  <a:pt x="5872658" y="186359"/>
                </a:lnTo>
                <a:lnTo>
                  <a:pt x="5876976" y="192747"/>
                </a:lnTo>
                <a:lnTo>
                  <a:pt x="5883364" y="197053"/>
                </a:lnTo>
                <a:lnTo>
                  <a:pt x="5891174" y="198640"/>
                </a:lnTo>
                <a:lnTo>
                  <a:pt x="5935484" y="198640"/>
                </a:lnTo>
                <a:lnTo>
                  <a:pt x="5935484" y="347865"/>
                </a:lnTo>
                <a:lnTo>
                  <a:pt x="5883961" y="329628"/>
                </a:lnTo>
                <a:lnTo>
                  <a:pt x="5848159" y="293827"/>
                </a:lnTo>
                <a:lnTo>
                  <a:pt x="5843498" y="284899"/>
                </a:lnTo>
                <a:lnTo>
                  <a:pt x="5885421" y="268973"/>
                </a:lnTo>
                <a:lnTo>
                  <a:pt x="5886412" y="267487"/>
                </a:lnTo>
                <a:lnTo>
                  <a:pt x="5886348" y="265861"/>
                </a:lnTo>
                <a:lnTo>
                  <a:pt x="5886285" y="264236"/>
                </a:lnTo>
                <a:lnTo>
                  <a:pt x="5885192" y="262826"/>
                </a:lnTo>
                <a:lnTo>
                  <a:pt x="5786869" y="233794"/>
                </a:lnTo>
                <a:lnTo>
                  <a:pt x="5785688" y="233972"/>
                </a:lnTo>
                <a:lnTo>
                  <a:pt x="5783808" y="235254"/>
                </a:lnTo>
                <a:lnTo>
                  <a:pt x="5783199" y="236270"/>
                </a:lnTo>
                <a:lnTo>
                  <a:pt x="5774499" y="332422"/>
                </a:lnTo>
                <a:lnTo>
                  <a:pt x="5774398" y="333527"/>
                </a:lnTo>
                <a:lnTo>
                  <a:pt x="5775236" y="335013"/>
                </a:lnTo>
                <a:lnTo>
                  <a:pt x="5778030" y="336384"/>
                </a:lnTo>
                <a:lnTo>
                  <a:pt x="5779719" y="336169"/>
                </a:lnTo>
                <a:lnTo>
                  <a:pt x="5809145" y="309321"/>
                </a:lnTo>
                <a:lnTo>
                  <a:pt x="5817146" y="332422"/>
                </a:lnTo>
                <a:lnTo>
                  <a:pt x="5840781" y="371500"/>
                </a:lnTo>
                <a:lnTo>
                  <a:pt x="5878296" y="397560"/>
                </a:lnTo>
                <a:lnTo>
                  <a:pt x="5960351" y="431901"/>
                </a:lnTo>
                <a:lnTo>
                  <a:pt x="5962332" y="431901"/>
                </a:lnTo>
                <a:lnTo>
                  <a:pt x="6044387" y="397560"/>
                </a:lnTo>
                <a:lnTo>
                  <a:pt x="6081903" y="371500"/>
                </a:lnTo>
                <a:lnTo>
                  <a:pt x="6105537" y="332422"/>
                </a:lnTo>
                <a:lnTo>
                  <a:pt x="6113538" y="309321"/>
                </a:lnTo>
                <a:lnTo>
                  <a:pt x="6142977" y="336169"/>
                </a:lnTo>
                <a:lnTo>
                  <a:pt x="6144666" y="336384"/>
                </a:lnTo>
                <a:lnTo>
                  <a:pt x="6147460" y="335013"/>
                </a:lnTo>
                <a:lnTo>
                  <a:pt x="6148286" y="333527"/>
                </a:lnTo>
                <a:close/>
              </a:path>
              <a:path w="6602730" h="444500">
                <a:moveTo>
                  <a:pt x="6602654" y="346024"/>
                </a:moveTo>
                <a:lnTo>
                  <a:pt x="6600457" y="321818"/>
                </a:lnTo>
                <a:lnTo>
                  <a:pt x="6593954" y="249897"/>
                </a:lnTo>
                <a:lnTo>
                  <a:pt x="6593853" y="248767"/>
                </a:lnTo>
                <a:lnTo>
                  <a:pt x="6593243" y="247751"/>
                </a:lnTo>
                <a:lnTo>
                  <a:pt x="6591376" y="246468"/>
                </a:lnTo>
                <a:lnTo>
                  <a:pt x="6590182" y="246291"/>
                </a:lnTo>
                <a:lnTo>
                  <a:pt x="6491859" y="275323"/>
                </a:lnTo>
                <a:lnTo>
                  <a:pt x="6490767" y="276733"/>
                </a:lnTo>
                <a:lnTo>
                  <a:pt x="6490703" y="278358"/>
                </a:lnTo>
                <a:lnTo>
                  <a:pt x="6490640" y="279984"/>
                </a:lnTo>
                <a:lnTo>
                  <a:pt x="6491630" y="281470"/>
                </a:lnTo>
                <a:lnTo>
                  <a:pt x="6533566" y="297395"/>
                </a:lnTo>
                <a:lnTo>
                  <a:pt x="6528917" y="306324"/>
                </a:lnTo>
                <a:lnTo>
                  <a:pt x="6493091" y="342125"/>
                </a:lnTo>
                <a:lnTo>
                  <a:pt x="6449873" y="358571"/>
                </a:lnTo>
                <a:lnTo>
                  <a:pt x="6441567" y="360362"/>
                </a:lnTo>
                <a:lnTo>
                  <a:pt x="6441567" y="211137"/>
                </a:lnTo>
                <a:lnTo>
                  <a:pt x="6485877" y="211137"/>
                </a:lnTo>
                <a:lnTo>
                  <a:pt x="6493688" y="209562"/>
                </a:lnTo>
                <a:lnTo>
                  <a:pt x="6500076" y="205244"/>
                </a:lnTo>
                <a:lnTo>
                  <a:pt x="6504381" y="198856"/>
                </a:lnTo>
                <a:lnTo>
                  <a:pt x="6505969" y="191033"/>
                </a:lnTo>
                <a:lnTo>
                  <a:pt x="6504381" y="183222"/>
                </a:lnTo>
                <a:lnTo>
                  <a:pt x="6500076" y="176834"/>
                </a:lnTo>
                <a:lnTo>
                  <a:pt x="6493688" y="172529"/>
                </a:lnTo>
                <a:lnTo>
                  <a:pt x="6485877" y="170942"/>
                </a:lnTo>
                <a:lnTo>
                  <a:pt x="6441567" y="170942"/>
                </a:lnTo>
                <a:lnTo>
                  <a:pt x="6441567" y="134416"/>
                </a:lnTo>
                <a:lnTo>
                  <a:pt x="6457226" y="124574"/>
                </a:lnTo>
                <a:lnTo>
                  <a:pt x="6469164" y="111010"/>
                </a:lnTo>
                <a:lnTo>
                  <a:pt x="6472656" y="103454"/>
                </a:lnTo>
                <a:lnTo>
                  <a:pt x="6476771" y="94589"/>
                </a:lnTo>
                <a:lnTo>
                  <a:pt x="6479324" y="76974"/>
                </a:lnTo>
                <a:lnTo>
                  <a:pt x="6479438" y="76212"/>
                </a:lnTo>
                <a:lnTo>
                  <a:pt x="6474422" y="51435"/>
                </a:lnTo>
                <a:lnTo>
                  <a:pt x="6473787" y="50507"/>
                </a:lnTo>
                <a:lnTo>
                  <a:pt x="6460744" y="31191"/>
                </a:lnTo>
                <a:lnTo>
                  <a:pt x="6441681" y="18326"/>
                </a:lnTo>
                <a:lnTo>
                  <a:pt x="6441681" y="76974"/>
                </a:lnTo>
                <a:lnTo>
                  <a:pt x="6439598" y="87274"/>
                </a:lnTo>
                <a:lnTo>
                  <a:pt x="6433921" y="95694"/>
                </a:lnTo>
                <a:lnTo>
                  <a:pt x="6425501" y="101371"/>
                </a:lnTo>
                <a:lnTo>
                  <a:pt x="6415202" y="103454"/>
                </a:lnTo>
                <a:lnTo>
                  <a:pt x="6404902" y="101371"/>
                </a:lnTo>
                <a:lnTo>
                  <a:pt x="6396482" y="95694"/>
                </a:lnTo>
                <a:lnTo>
                  <a:pt x="6390805" y="87274"/>
                </a:lnTo>
                <a:lnTo>
                  <a:pt x="6388722" y="76974"/>
                </a:lnTo>
                <a:lnTo>
                  <a:pt x="6390805" y="66687"/>
                </a:lnTo>
                <a:lnTo>
                  <a:pt x="6433921" y="58267"/>
                </a:lnTo>
                <a:lnTo>
                  <a:pt x="6441681" y="76974"/>
                </a:lnTo>
                <a:lnTo>
                  <a:pt x="6441681" y="18326"/>
                </a:lnTo>
                <a:lnTo>
                  <a:pt x="6440487" y="17513"/>
                </a:lnTo>
                <a:lnTo>
                  <a:pt x="6415710" y="12496"/>
                </a:lnTo>
                <a:lnTo>
                  <a:pt x="6390932" y="17513"/>
                </a:lnTo>
                <a:lnTo>
                  <a:pt x="6370675" y="31191"/>
                </a:lnTo>
                <a:lnTo>
                  <a:pt x="6357010" y="51435"/>
                </a:lnTo>
                <a:lnTo>
                  <a:pt x="6351994" y="76212"/>
                </a:lnTo>
                <a:lnTo>
                  <a:pt x="6354661" y="94589"/>
                </a:lnTo>
                <a:lnTo>
                  <a:pt x="6362268" y="111010"/>
                </a:lnTo>
                <a:lnTo>
                  <a:pt x="6374193" y="124574"/>
                </a:lnTo>
                <a:lnTo>
                  <a:pt x="6389852" y="134416"/>
                </a:lnTo>
                <a:lnTo>
                  <a:pt x="6389852" y="170942"/>
                </a:lnTo>
                <a:lnTo>
                  <a:pt x="6345542" y="170942"/>
                </a:lnTo>
                <a:lnTo>
                  <a:pt x="6337732" y="172529"/>
                </a:lnTo>
                <a:lnTo>
                  <a:pt x="6331344" y="176834"/>
                </a:lnTo>
                <a:lnTo>
                  <a:pt x="6327026" y="183222"/>
                </a:lnTo>
                <a:lnTo>
                  <a:pt x="6325451" y="191033"/>
                </a:lnTo>
                <a:lnTo>
                  <a:pt x="6327026" y="198856"/>
                </a:lnTo>
                <a:lnTo>
                  <a:pt x="6331344" y="205244"/>
                </a:lnTo>
                <a:lnTo>
                  <a:pt x="6337732" y="209562"/>
                </a:lnTo>
                <a:lnTo>
                  <a:pt x="6345542" y="211137"/>
                </a:lnTo>
                <a:lnTo>
                  <a:pt x="6389852" y="211137"/>
                </a:lnTo>
                <a:lnTo>
                  <a:pt x="6389852" y="360362"/>
                </a:lnTo>
                <a:lnTo>
                  <a:pt x="6338329" y="342125"/>
                </a:lnTo>
                <a:lnTo>
                  <a:pt x="6302527" y="306324"/>
                </a:lnTo>
                <a:lnTo>
                  <a:pt x="6297866" y="297395"/>
                </a:lnTo>
                <a:lnTo>
                  <a:pt x="6339789" y="281470"/>
                </a:lnTo>
                <a:lnTo>
                  <a:pt x="6340780" y="279984"/>
                </a:lnTo>
                <a:lnTo>
                  <a:pt x="6340716" y="278358"/>
                </a:lnTo>
                <a:lnTo>
                  <a:pt x="6340653" y="276733"/>
                </a:lnTo>
                <a:lnTo>
                  <a:pt x="6339560" y="275323"/>
                </a:lnTo>
                <a:lnTo>
                  <a:pt x="6241237" y="246291"/>
                </a:lnTo>
                <a:lnTo>
                  <a:pt x="6240056" y="246468"/>
                </a:lnTo>
                <a:lnTo>
                  <a:pt x="6238176" y="247751"/>
                </a:lnTo>
                <a:lnTo>
                  <a:pt x="6237567" y="248767"/>
                </a:lnTo>
                <a:lnTo>
                  <a:pt x="6228867" y="344919"/>
                </a:lnTo>
                <a:lnTo>
                  <a:pt x="6228766" y="346024"/>
                </a:lnTo>
                <a:lnTo>
                  <a:pt x="6229604" y="347510"/>
                </a:lnTo>
                <a:lnTo>
                  <a:pt x="6232398" y="348881"/>
                </a:lnTo>
                <a:lnTo>
                  <a:pt x="6234087" y="348665"/>
                </a:lnTo>
                <a:lnTo>
                  <a:pt x="6263513" y="321818"/>
                </a:lnTo>
                <a:lnTo>
                  <a:pt x="6271514" y="344919"/>
                </a:lnTo>
                <a:lnTo>
                  <a:pt x="6295148" y="384009"/>
                </a:lnTo>
                <a:lnTo>
                  <a:pt x="6332664" y="410057"/>
                </a:lnTo>
                <a:lnTo>
                  <a:pt x="6414719" y="444398"/>
                </a:lnTo>
                <a:lnTo>
                  <a:pt x="6416700" y="444398"/>
                </a:lnTo>
                <a:lnTo>
                  <a:pt x="6498755" y="410057"/>
                </a:lnTo>
                <a:lnTo>
                  <a:pt x="6536271" y="384009"/>
                </a:lnTo>
                <a:lnTo>
                  <a:pt x="6559905" y="344919"/>
                </a:lnTo>
                <a:lnTo>
                  <a:pt x="6567906" y="321818"/>
                </a:lnTo>
                <a:lnTo>
                  <a:pt x="6597345" y="348665"/>
                </a:lnTo>
                <a:lnTo>
                  <a:pt x="6599034" y="348881"/>
                </a:lnTo>
                <a:lnTo>
                  <a:pt x="6601828" y="347510"/>
                </a:lnTo>
                <a:lnTo>
                  <a:pt x="6602654" y="346024"/>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1213674666"/>
      </p:ext>
    </p:extLst>
  </p:cSld>
  <p:clrMapOvr>
    <a:masterClrMapping/>
  </p:clrMapOvr>
  <p:extLst>
    <p:ext uri="{DCECCB84-F9BA-43D5-87BE-67443E8EF086}">
      <p15:sldGuideLst xmlns:p15="http://schemas.microsoft.com/office/powerpoint/2012/main">
        <p15:guide id="1" orient="horz" pos="3368">
          <p15:clr>
            <a:srgbClr val="FBAE40"/>
          </p15:clr>
        </p15:guide>
        <p15:guide id="2" pos="2425">
          <p15:clr>
            <a:srgbClr val="000000"/>
          </p15:clr>
        </p15:guide>
        <p15:guide id="3" pos="203">
          <p15:clr>
            <a:srgbClr val="000000"/>
          </p15:clr>
        </p15:guide>
        <p15:guide id="5" pos="4557">
          <p15:clr>
            <a:srgbClr val="000000"/>
          </p15:clr>
        </p15:guide>
        <p15:guide id="7" pos="2335">
          <p15:clr>
            <a:srgbClr val="000000"/>
          </p15:clr>
        </p15:guide>
        <p15:guide id="8" orient="horz" pos="208">
          <p15:clr>
            <a:srgbClr val="000000"/>
          </p15:clr>
        </p15:guide>
        <p15:guide id="9" orient="horz" pos="6528">
          <p15:clr>
            <a:srgbClr val="00000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368">
          <p15:clr>
            <a:srgbClr val="F26B43"/>
          </p15:clr>
        </p15:guide>
        <p15:guide id="2" pos="23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www.carbonearth.co.uk/" TargetMode="External"/><Relationship Id="rId3" Type="http://schemas.openxmlformats.org/officeDocument/2006/relationships/hyperlink" Target="mailto:villageviewsadvertising@outlook.com" TargetMode="External"/><Relationship Id="rId7" Type="http://schemas.openxmlformats.org/officeDocument/2006/relationships/image" Target="../media/image3.jpg"/><Relationship Id="rId12" Type="http://schemas.openxmlformats.org/officeDocument/2006/relationships/hyperlink" Target="http://www.the-fox-at-ryton.co.uk/" TargetMode="External"/><Relationship Id="rId2" Type="http://schemas.openxmlformats.org/officeDocument/2006/relationships/hyperlink" Target="mailto:villageviews@hotmail.com" TargetMode="External"/><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hyperlink" Target="https://www.instagram.com/friendsofthefoxinn/" TargetMode="External"/><Relationship Id="rId5" Type="http://schemas.openxmlformats.org/officeDocument/2006/relationships/hyperlink" Target="mailto:jillfaulkner@btconnect.com" TargetMode="External"/><Relationship Id="rId10" Type="http://schemas.openxmlformats.org/officeDocument/2006/relationships/hyperlink" Target="https://www.facebook.com/profile.php?id=100090131627119" TargetMode="External"/><Relationship Id="rId4" Type="http://schemas.openxmlformats.org/officeDocument/2006/relationships/image" Target="../media/image1.png"/><Relationship Id="rId9" Type="http://schemas.openxmlformats.org/officeDocument/2006/relationships/hyperlink" Target="mailto:products@carbonearth.co.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membershipatcound@btinternet.com" TargetMode="External"/><Relationship Id="rId7" Type="http://schemas.openxmlformats.org/officeDocument/2006/relationships/image" Target="../media/image6.png"/><Relationship Id="rId2" Type="http://schemas.openxmlformats.org/officeDocument/2006/relationships/hyperlink" Target="https://clubspark.lta.org.uk/coundanddistricttennisclub"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mailto:hartg734@aol.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findagarden.ngs.org.uk/" TargetMode="External"/><Relationship Id="rId3" Type="http://schemas.openxmlformats.org/officeDocument/2006/relationships/image" Target="../media/image9.svg"/><Relationship Id="rId7" Type="http://schemas.openxmlformats.org/officeDocument/2006/relationships/hyperlink" Target="https://events.severnhospice.org.uk/events/details?eid=EVTDRA25"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www.digbethdiningclub.com/event/attingham-dining-club" TargetMode="External"/><Relationship Id="rId5" Type="http://schemas.openxmlformats.org/officeDocument/2006/relationships/hyperlink" Target="http://www.eventbrite.co.uk/" TargetMode="External"/><Relationship Id="rId4" Type="http://schemas.openxmlformats.org/officeDocument/2006/relationships/hyperlink" Target="http://www.shropshirecountyshow.com/about-us/" TargetMode="Externa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mailto:clerk@actonburnellparishcouncil.org.uk" TargetMode="External"/><Relationship Id="rId2" Type="http://schemas.openxmlformats.org/officeDocument/2006/relationships/hyperlink" Target="mailto:joanne.weaver-jackson@nhs.ne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actonburnellparishcouncil.org.uk/meeting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stuart.anderson.mp@parliament.uk"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concordcollegeuk.com/" TargetMode="External"/><Relationship Id="rId13" Type="http://schemas.openxmlformats.org/officeDocument/2006/relationships/image" Target="../media/image20.png"/><Relationship Id="rId18" Type="http://schemas.openxmlformats.org/officeDocument/2006/relationships/hyperlink" Target="http://www.stantonsweeps.com/" TargetMode="External"/><Relationship Id="rId26" Type="http://schemas.openxmlformats.org/officeDocument/2006/relationships/image" Target="../media/image29.jpg"/><Relationship Id="rId3" Type="http://schemas.openxmlformats.org/officeDocument/2006/relationships/hyperlink" Target="http://www.croftandoakes.co.uk/" TargetMode="External"/><Relationship Id="rId21" Type="http://schemas.openxmlformats.org/officeDocument/2006/relationships/image" Target="../media/image26.png"/><Relationship Id="rId7" Type="http://schemas.openxmlformats.org/officeDocument/2006/relationships/image" Target="../media/image15.jp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hyperlink" Target="http://www.ridgefuels.co.uk/" TargetMode="External"/><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hyperlink" Target="http://www.logs2yourdoor.co.uk/" TargetMode="External"/><Relationship Id="rId1" Type="http://schemas.openxmlformats.org/officeDocument/2006/relationships/slideLayout" Target="../slideLayouts/slideLayout1.xml"/><Relationship Id="rId6" Type="http://schemas.openxmlformats.org/officeDocument/2006/relationships/hyperlink" Target="http://www.acefarmsupplies.co.uk/" TargetMode="External"/><Relationship Id="rId11" Type="http://schemas.openxmlformats.org/officeDocument/2006/relationships/image" Target="../media/image18.png"/><Relationship Id="rId24" Type="http://schemas.openxmlformats.org/officeDocument/2006/relationships/image" Target="../media/image28.png"/><Relationship Id="rId5" Type="http://schemas.openxmlformats.org/officeDocument/2006/relationships/image" Target="../media/image14.png"/><Relationship Id="rId15" Type="http://schemas.openxmlformats.org/officeDocument/2006/relationships/image" Target="../media/image22.png"/><Relationship Id="rId23" Type="http://schemas.openxmlformats.org/officeDocument/2006/relationships/image" Target="../media/image27.png"/><Relationship Id="rId28" Type="http://schemas.openxmlformats.org/officeDocument/2006/relationships/image" Target="../media/image30.jpg"/><Relationship Id="rId10" Type="http://schemas.openxmlformats.org/officeDocument/2006/relationships/image" Target="../media/image17.png"/><Relationship Id="rId19" Type="http://schemas.openxmlformats.org/officeDocument/2006/relationships/image" Target="../media/image25.jpg"/><Relationship Id="rId4" Type="http://schemas.openxmlformats.org/officeDocument/2006/relationships/image" Target="../media/image13.jpg"/><Relationship Id="rId9" Type="http://schemas.openxmlformats.org/officeDocument/2006/relationships/image" Target="../media/image16.jpg"/><Relationship Id="rId14" Type="http://schemas.openxmlformats.org/officeDocument/2006/relationships/image" Target="../media/image21.png"/><Relationship Id="rId22" Type="http://schemas.openxmlformats.org/officeDocument/2006/relationships/hyperlink" Target="https://www.facebook.com/NetleyKennels" TargetMode="External"/><Relationship Id="rId27" Type="http://schemas.openxmlformats.org/officeDocument/2006/relationships/hyperlink" Target="http://https/www.instagram.com/thepastryboxshropshire/"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2799A-A433-8C27-A5F1-B0A9B3FD30C6}"/>
              </a:ext>
            </a:extLst>
          </p:cNvPr>
          <p:cNvSpPr/>
          <p:nvPr/>
        </p:nvSpPr>
        <p:spPr>
          <a:xfrm>
            <a:off x="322263" y="330200"/>
            <a:ext cx="6911975" cy="1468120"/>
          </a:xfrm>
          <a:prstGeom prst="rect">
            <a:avLst/>
          </a:prstGeom>
          <a:gradFill flip="none" rotWithShape="1">
            <a:gsLst>
              <a:gs pos="0">
                <a:schemeClr val="accent6">
                  <a:lumMod val="75000"/>
                </a:schemeClr>
              </a:gs>
              <a:gs pos="50000">
                <a:schemeClr val="accent3"/>
              </a:gs>
              <a:gs pos="100000">
                <a:schemeClr val="accent3">
                  <a:lumMod val="40000"/>
                  <a:lumOff val="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txBox="1"/>
          <p:nvPr/>
        </p:nvSpPr>
        <p:spPr>
          <a:xfrm>
            <a:off x="324002" y="9921367"/>
            <a:ext cx="6912609" cy="441833"/>
          </a:xfrm>
          <a:prstGeom prst="rect">
            <a:avLst/>
          </a:prstGeom>
          <a:solidFill>
            <a:schemeClr val="accent6"/>
          </a:solidFill>
        </p:spPr>
        <p:txBody>
          <a:bodyPr vert="horz" wrap="square" lIns="0" tIns="0" rIns="0" bIns="0" rtlCol="0" anchor="ctr" anchorCtr="0">
            <a:noAutofit/>
          </a:bodyPr>
          <a:lstStyle/>
          <a:p>
            <a:pPr algn="ctr">
              <a:lnSpc>
                <a:spcPts val="1210"/>
              </a:lnSpc>
              <a:spcBef>
                <a:spcPts val="520"/>
              </a:spcBef>
            </a:pPr>
            <a:r>
              <a:rPr sz="1100" spc="-10" dirty="0">
                <a:solidFill>
                  <a:srgbClr val="FFFFFF"/>
                </a:solidFill>
                <a:latin typeface="Calibri"/>
                <a:cs typeface="Calibri"/>
              </a:rPr>
              <a:t>The</a:t>
            </a:r>
            <a:r>
              <a:rPr sz="1100" spc="-35" dirty="0">
                <a:solidFill>
                  <a:srgbClr val="FFFFFF"/>
                </a:solidFill>
                <a:latin typeface="Calibri"/>
                <a:cs typeface="Calibri"/>
              </a:rPr>
              <a:t> </a:t>
            </a:r>
            <a:r>
              <a:rPr sz="1100" spc="-10" dirty="0">
                <a:solidFill>
                  <a:srgbClr val="FFFFFF"/>
                </a:solidFill>
                <a:latin typeface="Calibri"/>
                <a:cs typeface="Calibri"/>
              </a:rPr>
              <a:t>closing</a:t>
            </a:r>
            <a:r>
              <a:rPr sz="1100" spc="-35" dirty="0">
                <a:solidFill>
                  <a:srgbClr val="FFFFFF"/>
                </a:solidFill>
                <a:latin typeface="Calibri"/>
                <a:cs typeface="Calibri"/>
              </a:rPr>
              <a:t> </a:t>
            </a:r>
            <a:r>
              <a:rPr sz="1100" spc="-10" dirty="0">
                <a:solidFill>
                  <a:srgbClr val="FFFFFF"/>
                </a:solidFill>
                <a:latin typeface="Calibri"/>
                <a:cs typeface="Calibri"/>
              </a:rPr>
              <a:t>date</a:t>
            </a:r>
            <a:r>
              <a:rPr sz="1100" spc="-35" dirty="0">
                <a:solidFill>
                  <a:srgbClr val="FFFFFF"/>
                </a:solidFill>
                <a:latin typeface="Calibri"/>
                <a:cs typeface="Calibri"/>
              </a:rPr>
              <a:t> </a:t>
            </a:r>
            <a:r>
              <a:rPr sz="1100" spc="-10" dirty="0">
                <a:solidFill>
                  <a:srgbClr val="FFFFFF"/>
                </a:solidFill>
                <a:latin typeface="Calibri"/>
                <a:cs typeface="Calibri"/>
              </a:rPr>
              <a:t>for</a:t>
            </a:r>
            <a:r>
              <a:rPr sz="1100" spc="-35" dirty="0">
                <a:solidFill>
                  <a:srgbClr val="FFFFFF"/>
                </a:solidFill>
                <a:latin typeface="Calibri"/>
                <a:cs typeface="Calibri"/>
              </a:rPr>
              <a:t> </a:t>
            </a:r>
            <a:r>
              <a:rPr sz="1100" spc="-20" dirty="0">
                <a:solidFill>
                  <a:srgbClr val="FFFFFF"/>
                </a:solidFill>
                <a:latin typeface="Calibri"/>
                <a:cs typeface="Calibri"/>
              </a:rPr>
              <a:t>contributions</a:t>
            </a:r>
            <a:r>
              <a:rPr sz="1100" spc="-35" dirty="0">
                <a:solidFill>
                  <a:srgbClr val="FFFFFF"/>
                </a:solidFill>
                <a:latin typeface="Calibri"/>
                <a:cs typeface="Calibri"/>
              </a:rPr>
              <a:t> </a:t>
            </a:r>
            <a:r>
              <a:rPr sz="1100" dirty="0">
                <a:solidFill>
                  <a:srgbClr val="FFFFFF"/>
                </a:solidFill>
                <a:latin typeface="Calibri"/>
                <a:cs typeface="Calibri"/>
              </a:rPr>
              <a:t>to</a:t>
            </a:r>
            <a:r>
              <a:rPr sz="1100" spc="-35" dirty="0">
                <a:solidFill>
                  <a:srgbClr val="FFFFFF"/>
                </a:solidFill>
                <a:latin typeface="Calibri"/>
                <a:cs typeface="Calibri"/>
              </a:rPr>
              <a:t> </a:t>
            </a:r>
            <a:r>
              <a:rPr sz="1100" dirty="0">
                <a:solidFill>
                  <a:srgbClr val="FFFFFF"/>
                </a:solidFill>
                <a:latin typeface="Calibri"/>
                <a:cs typeface="Calibri"/>
              </a:rPr>
              <a:t>the</a:t>
            </a:r>
            <a:r>
              <a:rPr sz="1100" spc="-35" dirty="0">
                <a:solidFill>
                  <a:srgbClr val="FFFFFF"/>
                </a:solidFill>
                <a:latin typeface="Calibri"/>
                <a:cs typeface="Calibri"/>
              </a:rPr>
              <a:t> </a:t>
            </a:r>
            <a:r>
              <a:rPr sz="1100" spc="-10" dirty="0">
                <a:solidFill>
                  <a:srgbClr val="FFFFFF"/>
                </a:solidFill>
                <a:latin typeface="Calibri"/>
                <a:cs typeface="Calibri"/>
              </a:rPr>
              <a:t>next</a:t>
            </a:r>
            <a:r>
              <a:rPr sz="1100" spc="-35" dirty="0">
                <a:solidFill>
                  <a:srgbClr val="FFFFFF"/>
                </a:solidFill>
                <a:latin typeface="Calibri"/>
                <a:cs typeface="Calibri"/>
              </a:rPr>
              <a:t> </a:t>
            </a:r>
            <a:r>
              <a:rPr sz="1100" spc="-10" dirty="0">
                <a:solidFill>
                  <a:srgbClr val="FFFFFF"/>
                </a:solidFill>
                <a:latin typeface="Calibri"/>
                <a:cs typeface="Calibri"/>
              </a:rPr>
              <a:t>edition</a:t>
            </a:r>
            <a:r>
              <a:rPr sz="1100" spc="-35" dirty="0">
                <a:solidFill>
                  <a:srgbClr val="FFFFFF"/>
                </a:solidFill>
                <a:latin typeface="Calibri"/>
                <a:cs typeface="Calibri"/>
              </a:rPr>
              <a:t> </a:t>
            </a:r>
            <a:r>
              <a:rPr sz="1100" spc="-10" dirty="0">
                <a:solidFill>
                  <a:srgbClr val="FFFFFF"/>
                </a:solidFill>
                <a:latin typeface="Calibri"/>
                <a:cs typeface="Calibri"/>
              </a:rPr>
              <a:t>will</a:t>
            </a:r>
            <a:r>
              <a:rPr sz="1100" spc="-35" dirty="0">
                <a:solidFill>
                  <a:srgbClr val="FFFFFF"/>
                </a:solidFill>
                <a:latin typeface="Calibri"/>
                <a:cs typeface="Calibri"/>
              </a:rPr>
              <a:t> </a:t>
            </a:r>
            <a:r>
              <a:rPr sz="1100" dirty="0">
                <a:solidFill>
                  <a:srgbClr val="FFFFFF"/>
                </a:solidFill>
                <a:latin typeface="Calibri"/>
                <a:cs typeface="Calibri"/>
              </a:rPr>
              <a:t>be</a:t>
            </a:r>
            <a:r>
              <a:rPr sz="1100" spc="-35" dirty="0">
                <a:solidFill>
                  <a:srgbClr val="FFFFFF"/>
                </a:solidFill>
                <a:latin typeface="Calibri"/>
                <a:cs typeface="Calibri"/>
              </a:rPr>
              <a:t> </a:t>
            </a:r>
            <a:r>
              <a:rPr lang="en-GB" sz="1100" spc="-10" dirty="0">
                <a:solidFill>
                  <a:srgbClr val="FFFFFF"/>
                </a:solidFill>
                <a:latin typeface="Calibri"/>
                <a:cs typeface="Calibri"/>
              </a:rPr>
              <a:t>19 July</a:t>
            </a:r>
            <a:r>
              <a:rPr sz="1100" spc="-35" dirty="0">
                <a:solidFill>
                  <a:srgbClr val="FFFFFF"/>
                </a:solidFill>
                <a:latin typeface="Calibri"/>
                <a:cs typeface="Calibri"/>
              </a:rPr>
              <a:t> </a:t>
            </a:r>
            <a:r>
              <a:rPr sz="1100" spc="-10" dirty="0">
                <a:solidFill>
                  <a:srgbClr val="FFFFFF"/>
                </a:solidFill>
                <a:latin typeface="Calibri"/>
                <a:cs typeface="Calibri"/>
              </a:rPr>
              <a:t>2025.</a:t>
            </a:r>
            <a:endParaRPr sz="1100" dirty="0">
              <a:latin typeface="Calibri"/>
              <a:cs typeface="Calibri"/>
            </a:endParaRPr>
          </a:p>
          <a:p>
            <a:pPr algn="ctr">
              <a:lnSpc>
                <a:spcPts val="1210"/>
              </a:lnSpc>
            </a:pPr>
            <a:r>
              <a:rPr sz="1100" spc="-10" dirty="0">
                <a:solidFill>
                  <a:schemeClr val="bg1"/>
                </a:solidFill>
                <a:latin typeface="Calibri"/>
                <a:cs typeface="Calibri"/>
              </a:rPr>
              <a:t>Please</a:t>
            </a:r>
            <a:r>
              <a:rPr sz="1100" spc="5" dirty="0">
                <a:solidFill>
                  <a:schemeClr val="bg1"/>
                </a:solidFill>
                <a:latin typeface="Calibri"/>
                <a:cs typeface="Calibri"/>
              </a:rPr>
              <a:t> </a:t>
            </a:r>
            <a:r>
              <a:rPr sz="1100" spc="-20" dirty="0">
                <a:solidFill>
                  <a:schemeClr val="bg1"/>
                </a:solidFill>
                <a:latin typeface="Calibri"/>
                <a:cs typeface="Calibri"/>
              </a:rPr>
              <a:t>contact</a:t>
            </a:r>
            <a:r>
              <a:rPr sz="1100" spc="10" dirty="0">
                <a:solidFill>
                  <a:schemeClr val="bg1"/>
                </a:solidFill>
                <a:latin typeface="Calibri"/>
                <a:cs typeface="Calibri"/>
              </a:rPr>
              <a:t> </a:t>
            </a:r>
            <a:r>
              <a:rPr sz="1100" u="sng" spc="-25" dirty="0">
                <a:solidFill>
                  <a:schemeClr val="bg1"/>
                </a:solidFill>
                <a:uFill>
                  <a:solidFill>
                    <a:srgbClr val="FFFFFF"/>
                  </a:solidFill>
                </a:uFill>
                <a:latin typeface="Calibri"/>
                <a:cs typeface="Calibri"/>
                <a:hlinkClick r:id="rId2">
                  <a:extLst>
                    <a:ext uri="{A12FA001-AC4F-418D-AE19-62706E023703}">
                      <ahyp:hlinkClr xmlns:ahyp="http://schemas.microsoft.com/office/drawing/2018/hyperlinkcolor" val="tx"/>
                    </a:ext>
                  </a:extLst>
                </a:hlinkClick>
              </a:rPr>
              <a:t>villageviews@hotmail.com</a:t>
            </a:r>
            <a:r>
              <a:rPr sz="1100" u="none" spc="20" dirty="0">
                <a:solidFill>
                  <a:schemeClr val="bg1"/>
                </a:solidFill>
                <a:latin typeface="Calibri"/>
                <a:cs typeface="Calibri"/>
              </a:rPr>
              <a:t> </a:t>
            </a:r>
            <a:r>
              <a:rPr sz="1100" u="none" spc="-10" dirty="0">
                <a:solidFill>
                  <a:schemeClr val="bg1"/>
                </a:solidFill>
                <a:latin typeface="Calibri"/>
                <a:cs typeface="Calibri"/>
              </a:rPr>
              <a:t>with</a:t>
            </a:r>
            <a:r>
              <a:rPr sz="1100" u="none" spc="10" dirty="0">
                <a:solidFill>
                  <a:schemeClr val="bg1"/>
                </a:solidFill>
                <a:latin typeface="Calibri"/>
                <a:cs typeface="Calibri"/>
              </a:rPr>
              <a:t> </a:t>
            </a:r>
            <a:r>
              <a:rPr sz="1100" u="none" spc="-10" dirty="0">
                <a:solidFill>
                  <a:schemeClr val="bg1"/>
                </a:solidFill>
                <a:latin typeface="Calibri"/>
                <a:cs typeface="Calibri"/>
              </a:rPr>
              <a:t>any</a:t>
            </a:r>
            <a:r>
              <a:rPr sz="1100" u="none" spc="5" dirty="0">
                <a:solidFill>
                  <a:schemeClr val="bg1"/>
                </a:solidFill>
                <a:latin typeface="Calibri"/>
                <a:cs typeface="Calibri"/>
              </a:rPr>
              <a:t> </a:t>
            </a:r>
            <a:r>
              <a:rPr sz="1100" u="none" spc="-10" dirty="0">
                <a:solidFill>
                  <a:schemeClr val="bg1"/>
                </a:solidFill>
                <a:latin typeface="Calibri"/>
                <a:cs typeface="Calibri"/>
              </a:rPr>
              <a:t>news</a:t>
            </a:r>
            <a:r>
              <a:rPr sz="1100" u="none" spc="10" dirty="0">
                <a:solidFill>
                  <a:schemeClr val="bg1"/>
                </a:solidFill>
                <a:latin typeface="Calibri"/>
                <a:cs typeface="Calibri"/>
              </a:rPr>
              <a:t> </a:t>
            </a:r>
            <a:r>
              <a:rPr sz="1100" u="none" dirty="0">
                <a:solidFill>
                  <a:schemeClr val="bg1"/>
                </a:solidFill>
                <a:latin typeface="Calibri"/>
                <a:cs typeface="Calibri"/>
              </a:rPr>
              <a:t>or</a:t>
            </a:r>
            <a:r>
              <a:rPr sz="1100" u="none" spc="10" dirty="0">
                <a:solidFill>
                  <a:schemeClr val="bg1"/>
                </a:solidFill>
                <a:latin typeface="Calibri"/>
                <a:cs typeface="Calibri"/>
              </a:rPr>
              <a:t> </a:t>
            </a:r>
            <a:r>
              <a:rPr sz="1100" u="sng" spc="-25" dirty="0">
                <a:solidFill>
                  <a:schemeClr val="bg1"/>
                </a:solidFill>
                <a:uFill>
                  <a:solidFill>
                    <a:srgbClr val="FFFFFF"/>
                  </a:solidFill>
                </a:uFill>
                <a:latin typeface="Calibri"/>
                <a:cs typeface="Calibri"/>
                <a:hlinkClick r:id="rId3">
                  <a:extLst>
                    <a:ext uri="{A12FA001-AC4F-418D-AE19-62706E023703}">
                      <ahyp:hlinkClr xmlns:ahyp="http://schemas.microsoft.com/office/drawing/2018/hyperlinkcolor" val="tx"/>
                    </a:ext>
                  </a:extLst>
                </a:hlinkClick>
              </a:rPr>
              <a:t>villageviewsadvertising@outlook.com</a:t>
            </a:r>
            <a:r>
              <a:rPr sz="1100" u="none" spc="20" dirty="0">
                <a:solidFill>
                  <a:schemeClr val="bg1"/>
                </a:solidFill>
                <a:latin typeface="Calibri"/>
                <a:cs typeface="Calibri"/>
              </a:rPr>
              <a:t> </a:t>
            </a:r>
            <a:r>
              <a:rPr sz="1100" u="none" dirty="0">
                <a:solidFill>
                  <a:schemeClr val="bg1"/>
                </a:solidFill>
                <a:latin typeface="Calibri"/>
                <a:cs typeface="Calibri"/>
              </a:rPr>
              <a:t>to</a:t>
            </a:r>
            <a:r>
              <a:rPr sz="1100" u="none" spc="5" dirty="0">
                <a:solidFill>
                  <a:schemeClr val="bg1"/>
                </a:solidFill>
                <a:latin typeface="Calibri"/>
                <a:cs typeface="Calibri"/>
              </a:rPr>
              <a:t> </a:t>
            </a:r>
            <a:r>
              <a:rPr sz="1100" u="none" spc="-10" dirty="0">
                <a:solidFill>
                  <a:schemeClr val="bg1"/>
                </a:solidFill>
                <a:latin typeface="Calibri"/>
                <a:cs typeface="Calibri"/>
              </a:rPr>
              <a:t>place</a:t>
            </a:r>
            <a:r>
              <a:rPr sz="1100" u="none" spc="10" dirty="0">
                <a:solidFill>
                  <a:schemeClr val="bg1"/>
                </a:solidFill>
                <a:latin typeface="Calibri"/>
                <a:cs typeface="Calibri"/>
              </a:rPr>
              <a:t> </a:t>
            </a:r>
            <a:r>
              <a:rPr sz="1100" u="none" dirty="0">
                <a:solidFill>
                  <a:schemeClr val="bg1"/>
                </a:solidFill>
                <a:latin typeface="Calibri"/>
                <a:cs typeface="Calibri"/>
              </a:rPr>
              <a:t>an</a:t>
            </a:r>
            <a:r>
              <a:rPr sz="1100" u="none" spc="10" dirty="0">
                <a:solidFill>
                  <a:schemeClr val="bg1"/>
                </a:solidFill>
                <a:latin typeface="Calibri"/>
                <a:cs typeface="Calibri"/>
              </a:rPr>
              <a:t> </a:t>
            </a:r>
            <a:r>
              <a:rPr sz="1100" u="none" spc="-10" dirty="0">
                <a:solidFill>
                  <a:schemeClr val="bg1"/>
                </a:solidFill>
                <a:latin typeface="Calibri"/>
                <a:cs typeface="Calibri"/>
              </a:rPr>
              <a:t>advert.</a:t>
            </a:r>
            <a:endParaRPr sz="1100" dirty="0">
              <a:solidFill>
                <a:schemeClr val="bg1"/>
              </a:solidFill>
              <a:latin typeface="Calibri"/>
              <a:cs typeface="Calibri"/>
            </a:endParaRPr>
          </a:p>
        </p:txBody>
      </p:sp>
      <p:sp>
        <p:nvSpPr>
          <p:cNvPr id="3" name="object 3"/>
          <p:cNvSpPr txBox="1"/>
          <p:nvPr/>
        </p:nvSpPr>
        <p:spPr>
          <a:xfrm>
            <a:off x="322263" y="2235151"/>
            <a:ext cx="4548187" cy="1666289"/>
          </a:xfrm>
          <a:prstGeom prst="rect">
            <a:avLst/>
          </a:prstGeom>
        </p:spPr>
        <p:txBody>
          <a:bodyPr vert="horz" wrap="square" lIns="0" tIns="0" rIns="0" bIns="0" numCol="2" spcCol="108000" rtlCol="0">
            <a:noAutofit/>
          </a:bodyPr>
          <a:lstStyle/>
          <a:p>
            <a:pPr marR="48260" algn="l">
              <a:lnSpc>
                <a:spcPts val="1100"/>
              </a:lnSpc>
              <a:spcAft>
                <a:spcPts val="300"/>
              </a:spcAft>
            </a:pPr>
            <a:r>
              <a:rPr lang="en-GB" sz="1050" b="0" spc="-20" dirty="0">
                <a:latin typeface="Calibri Light" panose="020F0302020204030204" pitchFamily="34" charset="0"/>
                <a:cs typeface="Calibri Light" panose="020F0302020204030204" pitchFamily="34" charset="0"/>
              </a:rPr>
              <a:t>As summer rolls around again, we are keeping our fingers crossed for good weather for the annual Acton Burnell Fete and Bash.  If you have time to spare and would like to get involved in this fun-filled local event, please take time to read the short article about the Fete and get in touch with Jill Faulkner to offer your assistance.</a:t>
            </a:r>
          </a:p>
          <a:p>
            <a:pPr marR="48260" algn="l">
              <a:lnSpc>
                <a:spcPts val="1100"/>
              </a:lnSpc>
              <a:spcAft>
                <a:spcPts val="300"/>
              </a:spcAft>
            </a:pPr>
            <a:r>
              <a:rPr lang="en-GB" sz="1050" b="0" spc="-20" dirty="0">
                <a:latin typeface="Calibri Light" panose="020F0302020204030204" pitchFamily="34" charset="0"/>
                <a:cs typeface="Calibri Light" panose="020F0302020204030204" pitchFamily="34" charset="0"/>
              </a:rPr>
              <a:t>We are also looking for a volunteer to help with the production of Village Views.  If you have experience in graphic design or would like to develop your design skills, and if you can spare a couple of days every three months to put together Village Views ready to go to print, we would love to hear from you.   There is no writing or editing involved.  </a:t>
            </a:r>
          </a:p>
          <a:p>
            <a:pPr marR="48260" algn="l">
              <a:lnSpc>
                <a:spcPts val="1100"/>
              </a:lnSpc>
            </a:pPr>
            <a:r>
              <a:rPr lang="en-GB" sz="1050" b="0" spc="-20" dirty="0">
                <a:latin typeface="Calibri Light" panose="020F0302020204030204" pitchFamily="34" charset="0"/>
                <a:cs typeface="Calibri Light" panose="020F0302020204030204" pitchFamily="34" charset="0"/>
              </a:rPr>
              <a:t>Contact </a:t>
            </a:r>
            <a:r>
              <a:rPr lang="en-GB" sz="1050" b="1" spc="-20" dirty="0">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villageviews@hotmail.com </a:t>
            </a:r>
            <a:r>
              <a:rPr lang="en-GB" sz="1050" b="0" spc="-20" dirty="0">
                <a:latin typeface="Calibri Light" panose="020F0302020204030204" pitchFamily="34" charset="0"/>
                <a:cs typeface="Calibri Light" panose="020F0302020204030204" pitchFamily="34" charset="0"/>
              </a:rPr>
              <a:t>to arrange a chat!</a:t>
            </a:r>
            <a:r>
              <a:rPr lang="en-GB" sz="1050" spc="-20" dirty="0">
                <a:latin typeface="Calibri Light" panose="020F0302020204030204" pitchFamily="34" charset="0"/>
                <a:cs typeface="Calibri Light" panose="020F0302020204030204" pitchFamily="34" charset="0"/>
              </a:rPr>
              <a:t> </a:t>
            </a:r>
          </a:p>
          <a:p>
            <a:pPr marR="48260" algn="r">
              <a:lnSpc>
                <a:spcPts val="700"/>
              </a:lnSpc>
              <a:spcBef>
                <a:spcPts val="260"/>
              </a:spcBef>
            </a:pPr>
            <a:r>
              <a:rPr sz="700" i="1" spc="-20" dirty="0">
                <a:latin typeface="Calibri Light" panose="020F0302020204030204" pitchFamily="34" charset="0"/>
                <a:cs typeface="Calibri Light" panose="020F0302020204030204" pitchFamily="34" charset="0"/>
              </a:rPr>
              <a:t>Chris Harrison, Karen Fisher, </a:t>
            </a:r>
            <a:br>
              <a:rPr lang="en-GB" sz="700" i="1" spc="-20" dirty="0">
                <a:latin typeface="Calibri Light" panose="020F0302020204030204" pitchFamily="34" charset="0"/>
                <a:cs typeface="Calibri Light" panose="020F0302020204030204" pitchFamily="34" charset="0"/>
              </a:rPr>
            </a:br>
            <a:r>
              <a:rPr sz="700" i="1" spc="-20" dirty="0">
                <a:latin typeface="Calibri Light" panose="020F0302020204030204" pitchFamily="34" charset="0"/>
                <a:cs typeface="Calibri Light" panose="020F0302020204030204" pitchFamily="34" charset="0"/>
              </a:rPr>
              <a:t>John Glover, Rachel and Lois Johnson</a:t>
            </a:r>
          </a:p>
        </p:txBody>
      </p:sp>
      <p:sp>
        <p:nvSpPr>
          <p:cNvPr id="5" name="object 5"/>
          <p:cNvSpPr txBox="1"/>
          <p:nvPr/>
        </p:nvSpPr>
        <p:spPr>
          <a:xfrm>
            <a:off x="553716" y="1582477"/>
            <a:ext cx="6462395" cy="193040"/>
          </a:xfrm>
          <a:prstGeom prst="rect">
            <a:avLst/>
          </a:prstGeom>
        </p:spPr>
        <p:txBody>
          <a:bodyPr vert="horz" wrap="square" lIns="0" tIns="12700" rIns="0" bIns="0" rtlCol="0">
            <a:spAutoFit/>
          </a:bodyPr>
          <a:lstStyle/>
          <a:p>
            <a:pPr marL="12700">
              <a:lnSpc>
                <a:spcPct val="100000"/>
              </a:lnSpc>
              <a:spcBef>
                <a:spcPts val="100"/>
              </a:spcBef>
            </a:pPr>
            <a:r>
              <a:rPr sz="1100" b="1" spc="50" dirty="0">
                <a:solidFill>
                  <a:srgbClr val="FFFFFF"/>
                </a:solidFill>
                <a:latin typeface="Calibri"/>
                <a:cs typeface="Calibri"/>
              </a:rPr>
              <a:t>SERVING</a:t>
            </a:r>
            <a:r>
              <a:rPr sz="1100" b="1" spc="204" dirty="0">
                <a:solidFill>
                  <a:srgbClr val="FFFFFF"/>
                </a:solidFill>
                <a:latin typeface="Calibri"/>
                <a:cs typeface="Calibri"/>
              </a:rPr>
              <a:t> </a:t>
            </a:r>
            <a:r>
              <a:rPr sz="1100" b="1" spc="10" dirty="0">
                <a:solidFill>
                  <a:srgbClr val="FFFFFF"/>
                </a:solidFill>
                <a:latin typeface="Calibri"/>
                <a:cs typeface="Calibri"/>
              </a:rPr>
              <a:t>THE</a:t>
            </a:r>
            <a:r>
              <a:rPr sz="1100" b="1" spc="204" dirty="0">
                <a:solidFill>
                  <a:srgbClr val="FFFFFF"/>
                </a:solidFill>
                <a:latin typeface="Calibri"/>
                <a:cs typeface="Calibri"/>
              </a:rPr>
              <a:t> </a:t>
            </a:r>
            <a:r>
              <a:rPr sz="1100" b="1" spc="50" dirty="0">
                <a:solidFill>
                  <a:srgbClr val="FFFFFF"/>
                </a:solidFill>
                <a:latin typeface="Calibri"/>
                <a:cs typeface="Calibri"/>
              </a:rPr>
              <a:t>COMMUNITIES</a:t>
            </a:r>
            <a:r>
              <a:rPr sz="1100" b="1" spc="204" dirty="0">
                <a:solidFill>
                  <a:srgbClr val="FFFFFF"/>
                </a:solidFill>
                <a:latin typeface="Calibri"/>
                <a:cs typeface="Calibri"/>
              </a:rPr>
              <a:t> </a:t>
            </a:r>
            <a:r>
              <a:rPr sz="1100" b="1" spc="10" dirty="0">
                <a:solidFill>
                  <a:srgbClr val="FFFFFF"/>
                </a:solidFill>
                <a:latin typeface="Calibri"/>
                <a:cs typeface="Calibri"/>
              </a:rPr>
              <a:t>OF</a:t>
            </a:r>
            <a:r>
              <a:rPr sz="1100" b="1" spc="204" dirty="0">
                <a:solidFill>
                  <a:srgbClr val="FFFFFF"/>
                </a:solidFill>
                <a:latin typeface="Calibri"/>
                <a:cs typeface="Calibri"/>
              </a:rPr>
              <a:t> </a:t>
            </a:r>
            <a:r>
              <a:rPr sz="1100" b="1" spc="10" dirty="0">
                <a:solidFill>
                  <a:srgbClr val="FFFFFF"/>
                </a:solidFill>
                <a:latin typeface="Calibri"/>
                <a:cs typeface="Calibri"/>
              </a:rPr>
              <a:t>ACTON</a:t>
            </a:r>
            <a:r>
              <a:rPr sz="1100" b="1" spc="204" dirty="0">
                <a:solidFill>
                  <a:srgbClr val="FFFFFF"/>
                </a:solidFill>
                <a:latin typeface="Calibri"/>
                <a:cs typeface="Calibri"/>
              </a:rPr>
              <a:t> </a:t>
            </a:r>
            <a:r>
              <a:rPr sz="1100" b="1" spc="55" dirty="0">
                <a:solidFill>
                  <a:srgbClr val="FFFFFF"/>
                </a:solidFill>
                <a:latin typeface="Calibri"/>
                <a:cs typeface="Calibri"/>
              </a:rPr>
              <a:t>BURNELL,</a:t>
            </a:r>
            <a:r>
              <a:rPr sz="1100" b="1" spc="204" dirty="0">
                <a:solidFill>
                  <a:srgbClr val="FFFFFF"/>
                </a:solidFill>
                <a:latin typeface="Calibri"/>
                <a:cs typeface="Calibri"/>
              </a:rPr>
              <a:t> </a:t>
            </a:r>
            <a:r>
              <a:rPr sz="1100" b="1" spc="45" dirty="0">
                <a:solidFill>
                  <a:srgbClr val="FFFFFF"/>
                </a:solidFill>
                <a:latin typeface="Calibri"/>
                <a:cs typeface="Calibri"/>
              </a:rPr>
              <a:t>PITCHFORD,</a:t>
            </a:r>
            <a:r>
              <a:rPr sz="1100" b="1" spc="204" dirty="0">
                <a:solidFill>
                  <a:srgbClr val="FFFFFF"/>
                </a:solidFill>
                <a:latin typeface="Calibri"/>
                <a:cs typeface="Calibri"/>
              </a:rPr>
              <a:t> </a:t>
            </a:r>
            <a:r>
              <a:rPr sz="1100" b="1" spc="10" dirty="0">
                <a:solidFill>
                  <a:srgbClr val="FFFFFF"/>
                </a:solidFill>
                <a:latin typeface="Calibri"/>
                <a:cs typeface="Calibri"/>
              </a:rPr>
              <a:t>FRODESLEY,</a:t>
            </a:r>
            <a:r>
              <a:rPr sz="1100" b="1" spc="204" dirty="0">
                <a:solidFill>
                  <a:srgbClr val="FFFFFF"/>
                </a:solidFill>
                <a:latin typeface="Calibri"/>
                <a:cs typeface="Calibri"/>
              </a:rPr>
              <a:t> </a:t>
            </a:r>
            <a:r>
              <a:rPr sz="1100" b="1" spc="50" dirty="0">
                <a:solidFill>
                  <a:srgbClr val="FFFFFF"/>
                </a:solidFill>
                <a:latin typeface="Calibri"/>
                <a:cs typeface="Calibri"/>
              </a:rPr>
              <a:t>RUCKLEY</a:t>
            </a:r>
            <a:r>
              <a:rPr sz="1100" b="1" spc="204" dirty="0">
                <a:solidFill>
                  <a:srgbClr val="FFFFFF"/>
                </a:solidFill>
                <a:latin typeface="Calibri"/>
                <a:cs typeface="Calibri"/>
              </a:rPr>
              <a:t> </a:t>
            </a:r>
            <a:r>
              <a:rPr sz="1100" b="1" spc="10" dirty="0">
                <a:solidFill>
                  <a:srgbClr val="FFFFFF"/>
                </a:solidFill>
                <a:latin typeface="Calibri"/>
                <a:cs typeface="Calibri"/>
              </a:rPr>
              <a:t>AND</a:t>
            </a:r>
            <a:r>
              <a:rPr sz="1100" b="1" spc="204" dirty="0">
                <a:solidFill>
                  <a:srgbClr val="FFFFFF"/>
                </a:solidFill>
                <a:latin typeface="Calibri"/>
                <a:cs typeface="Calibri"/>
              </a:rPr>
              <a:t> </a:t>
            </a:r>
            <a:r>
              <a:rPr sz="1100" b="1" spc="50" dirty="0">
                <a:solidFill>
                  <a:srgbClr val="FFFFFF"/>
                </a:solidFill>
                <a:latin typeface="Calibri"/>
                <a:cs typeface="Calibri"/>
              </a:rPr>
              <a:t>LANGLEY</a:t>
            </a:r>
            <a:endParaRPr sz="1100">
              <a:latin typeface="Calibri"/>
              <a:cs typeface="Calibri"/>
            </a:endParaRPr>
          </a:p>
        </p:txBody>
      </p:sp>
      <p:pic>
        <p:nvPicPr>
          <p:cNvPr id="6" name="object 6"/>
          <p:cNvPicPr/>
          <p:nvPr/>
        </p:nvPicPr>
        <p:blipFill>
          <a:blip r:embed="rId4" cstate="print"/>
          <a:stretch>
            <a:fillRect/>
          </a:stretch>
        </p:blipFill>
        <p:spPr>
          <a:xfrm>
            <a:off x="1140501" y="398411"/>
            <a:ext cx="5985900" cy="1202808"/>
          </a:xfrm>
          <a:prstGeom prst="rect">
            <a:avLst/>
          </a:prstGeom>
        </p:spPr>
      </p:pic>
      <p:sp>
        <p:nvSpPr>
          <p:cNvPr id="7" name="object 7"/>
          <p:cNvSpPr txBox="1"/>
          <p:nvPr/>
        </p:nvSpPr>
        <p:spPr>
          <a:xfrm>
            <a:off x="6303236" y="405331"/>
            <a:ext cx="697865" cy="151323"/>
          </a:xfrm>
          <a:prstGeom prst="rect">
            <a:avLst/>
          </a:prstGeom>
        </p:spPr>
        <p:txBody>
          <a:bodyPr vert="horz" wrap="square" lIns="0" tIns="12700" rIns="0" bIns="0" rtlCol="0">
            <a:spAutoFit/>
          </a:bodyPr>
          <a:lstStyle/>
          <a:p>
            <a:pPr marL="12700" algn="ctr">
              <a:lnSpc>
                <a:spcPct val="100000"/>
              </a:lnSpc>
              <a:spcBef>
                <a:spcPts val="100"/>
              </a:spcBef>
            </a:pPr>
            <a:r>
              <a:rPr lang="en-GB" sz="900" dirty="0">
                <a:solidFill>
                  <a:srgbClr val="29235C"/>
                </a:solidFill>
                <a:latin typeface="Calibri"/>
                <a:cs typeface="Calibri"/>
              </a:rPr>
              <a:t>May</a:t>
            </a:r>
            <a:r>
              <a:rPr sz="900" spc="-25" dirty="0">
                <a:solidFill>
                  <a:srgbClr val="29235C"/>
                </a:solidFill>
                <a:latin typeface="Calibri"/>
                <a:cs typeface="Calibri"/>
              </a:rPr>
              <a:t> </a:t>
            </a:r>
            <a:r>
              <a:rPr sz="900" spc="-20" dirty="0">
                <a:solidFill>
                  <a:srgbClr val="29235C"/>
                </a:solidFill>
                <a:latin typeface="Calibri"/>
                <a:cs typeface="Calibri"/>
              </a:rPr>
              <a:t>2025</a:t>
            </a:r>
            <a:endParaRPr sz="900" dirty="0">
              <a:latin typeface="Calibri"/>
              <a:cs typeface="Calibri"/>
            </a:endParaRPr>
          </a:p>
        </p:txBody>
      </p:sp>
      <p:sp>
        <p:nvSpPr>
          <p:cNvPr id="8" name="object 8"/>
          <p:cNvSpPr txBox="1"/>
          <p:nvPr/>
        </p:nvSpPr>
        <p:spPr>
          <a:xfrm>
            <a:off x="324002" y="1842146"/>
            <a:ext cx="4546448" cy="360000"/>
          </a:xfrm>
          <a:prstGeom prst="rect">
            <a:avLst/>
          </a:prstGeom>
          <a:solidFill>
            <a:schemeClr val="accent6"/>
          </a:solidFill>
        </p:spPr>
        <p:txBody>
          <a:bodyPr vert="horz" wrap="square" lIns="0" tIns="0" rIns="0" bIns="0" rtlCol="0" anchor="ctr" anchorCtr="0">
            <a:noAutofit/>
          </a:bodyPr>
          <a:lstStyle/>
          <a:p>
            <a:pPr marL="15875" algn="ctr">
              <a:lnSpc>
                <a:spcPct val="100000"/>
              </a:lnSpc>
              <a:spcBef>
                <a:spcPts val="185"/>
              </a:spcBef>
            </a:pPr>
            <a:r>
              <a:rPr b="1" spc="110" dirty="0">
                <a:solidFill>
                  <a:srgbClr val="FFFFFF"/>
                </a:solidFill>
                <a:latin typeface="Century Gothic"/>
                <a:cs typeface="Century Gothic"/>
              </a:rPr>
              <a:t>WELCOME</a:t>
            </a:r>
            <a:endParaRPr dirty="0">
              <a:latin typeface="Century Gothic"/>
              <a:cs typeface="Century Gothic"/>
            </a:endParaRPr>
          </a:p>
        </p:txBody>
      </p:sp>
      <p:grpSp>
        <p:nvGrpSpPr>
          <p:cNvPr id="10" name="Group 9">
            <a:extLst>
              <a:ext uri="{FF2B5EF4-FFF2-40B4-BE49-F238E27FC236}">
                <a16:creationId xmlns:a16="http://schemas.microsoft.com/office/drawing/2014/main" id="{8BE53EC1-5C36-3371-C1F5-720E9BF3F442}"/>
              </a:ext>
            </a:extLst>
          </p:cNvPr>
          <p:cNvGrpSpPr/>
          <p:nvPr/>
        </p:nvGrpSpPr>
        <p:grpSpPr>
          <a:xfrm>
            <a:off x="2662238" y="7118097"/>
            <a:ext cx="4572000" cy="2711703"/>
            <a:chOff x="309195" y="7312407"/>
            <a:chExt cx="4572000" cy="2711703"/>
          </a:xfrm>
        </p:grpSpPr>
        <p:sp>
          <p:nvSpPr>
            <p:cNvPr id="9" name="object 9"/>
            <p:cNvSpPr txBox="1"/>
            <p:nvPr/>
          </p:nvSpPr>
          <p:spPr>
            <a:xfrm>
              <a:off x="454721" y="7317850"/>
              <a:ext cx="4299585" cy="381515"/>
            </a:xfrm>
            <a:prstGeom prst="rect">
              <a:avLst/>
            </a:prstGeom>
          </p:spPr>
          <p:txBody>
            <a:bodyPr vert="horz" wrap="square" lIns="0" tIns="12065" rIns="0" bIns="0" rtlCol="0">
              <a:spAutoFit/>
            </a:bodyPr>
            <a:lstStyle/>
            <a:p>
              <a:pPr algn="ctr"/>
              <a:r>
                <a:rPr lang="en-GB" sz="2400" b="1" kern="0" dirty="0">
                  <a:solidFill>
                    <a:schemeClr val="accent3"/>
                  </a:solidFill>
                  <a:effectLst/>
                  <a:latin typeface="+mj-lt"/>
                  <a:ea typeface="Times New Roman" panose="02020603050405020304" pitchFamily="18" charset="0"/>
                  <a:cs typeface="Times New Roman" panose="02020603050405020304" pitchFamily="18" charset="0"/>
                </a:rPr>
                <a:t>ACTON BURNELL FETE AND BASH</a:t>
              </a:r>
              <a:endParaRPr lang="en-GB" sz="2400" b="1" kern="100" dirty="0">
                <a:solidFill>
                  <a:schemeClr val="accent3"/>
                </a:solidFill>
                <a:effectLst/>
                <a:latin typeface="+mj-lt"/>
                <a:ea typeface="Aptos" panose="020B0004020202020204" pitchFamily="34" charset="0"/>
                <a:cs typeface="Times New Roman" panose="02020603050405020304" pitchFamily="18" charset="0"/>
              </a:endParaRPr>
            </a:p>
          </p:txBody>
        </p:sp>
        <p:sp>
          <p:nvSpPr>
            <p:cNvPr id="12" name="object 12"/>
            <p:cNvSpPr/>
            <p:nvPr/>
          </p:nvSpPr>
          <p:spPr>
            <a:xfrm>
              <a:off x="309195" y="7312407"/>
              <a:ext cx="4572000" cy="2711703"/>
            </a:xfrm>
            <a:custGeom>
              <a:avLst/>
              <a:gdLst/>
              <a:ahLst/>
              <a:cxnLst/>
              <a:rect l="l" t="t" r="r" b="b"/>
              <a:pathLst>
                <a:path w="4531995" h="3795395">
                  <a:moveTo>
                    <a:pt x="0" y="3795395"/>
                  </a:moveTo>
                  <a:lnTo>
                    <a:pt x="4531804" y="3795395"/>
                  </a:lnTo>
                  <a:lnTo>
                    <a:pt x="4531804" y="0"/>
                  </a:lnTo>
                  <a:lnTo>
                    <a:pt x="0" y="0"/>
                  </a:lnTo>
                  <a:lnTo>
                    <a:pt x="0" y="3795395"/>
                  </a:lnTo>
                  <a:close/>
                </a:path>
              </a:pathLst>
            </a:custGeom>
            <a:ln w="25400">
              <a:solidFill>
                <a:schemeClr val="accent3"/>
              </a:solidFill>
            </a:ln>
          </p:spPr>
          <p:txBody>
            <a:bodyPr wrap="square" lIns="0" tIns="0" rIns="0" bIns="0" rtlCol="0"/>
            <a:lstStyle/>
            <a:p>
              <a:endParaRPr/>
            </a:p>
          </p:txBody>
        </p:sp>
        <p:sp>
          <p:nvSpPr>
            <p:cNvPr id="4" name="TextBox 3">
              <a:extLst>
                <a:ext uri="{FF2B5EF4-FFF2-40B4-BE49-F238E27FC236}">
                  <a16:creationId xmlns:a16="http://schemas.microsoft.com/office/drawing/2014/main" id="{6B6D8835-CB85-86C5-41EB-0984F73FF47E}"/>
                </a:ext>
              </a:extLst>
            </p:cNvPr>
            <p:cNvSpPr txBox="1"/>
            <p:nvPr/>
          </p:nvSpPr>
          <p:spPr>
            <a:xfrm>
              <a:off x="413017" y="7739381"/>
              <a:ext cx="4343400" cy="2205732"/>
            </a:xfrm>
            <a:prstGeom prst="rect">
              <a:avLst/>
            </a:prstGeom>
            <a:noFill/>
          </p:spPr>
          <p:txBody>
            <a:bodyPr wrap="square" lIns="0" tIns="0" rIns="0" bIns="0" rtlCol="0">
              <a:spAutoFit/>
            </a:bodyPr>
            <a:lstStyle/>
            <a:p>
              <a:pPr marL="12700" marR="48260">
                <a:lnSpc>
                  <a:spcPts val="1200"/>
                </a:lnSpc>
                <a:spcAft>
                  <a:spcPts val="300"/>
                </a:spcAft>
                <a:buNone/>
              </a:pPr>
              <a:r>
                <a:rPr lang="en-GB" sz="1050" spc="-20" dirty="0">
                  <a:latin typeface="Calibri Light"/>
                  <a:cs typeface="Calibri Light"/>
                </a:rPr>
                <a:t>We are changing the format slightly this year. The fete will be held on Saturday 5th July 2025,  commencing at 3pm and running until around 5pm when we hope to start serving a bar-b-que (ticket prices to be announced nearer the date).</a:t>
              </a:r>
            </a:p>
            <a:p>
              <a:pPr marL="12700" marR="48260">
                <a:lnSpc>
                  <a:spcPts val="1200"/>
                </a:lnSpc>
                <a:spcAft>
                  <a:spcPts val="300"/>
                </a:spcAft>
                <a:buNone/>
              </a:pPr>
              <a:r>
                <a:rPr lang="en-GB" sz="1050" spc="-20" dirty="0">
                  <a:latin typeface="Calibri Light"/>
                  <a:cs typeface="Calibri Light"/>
                </a:rPr>
                <a:t>A bar will be available for the afternoon and evening, ably run by Brian and Sarah - what would we do without their help and support!</a:t>
              </a:r>
            </a:p>
            <a:p>
              <a:pPr marL="12700" marR="48260">
                <a:lnSpc>
                  <a:spcPts val="1200"/>
                </a:lnSpc>
                <a:spcAft>
                  <a:spcPts val="300"/>
                </a:spcAft>
                <a:buNone/>
              </a:pPr>
              <a:r>
                <a:rPr lang="en-GB" sz="1050" spc="-20" dirty="0">
                  <a:latin typeface="Calibri Light"/>
                  <a:cs typeface="Calibri Light"/>
                </a:rPr>
                <a:t>There will be a variety of stalls and sideshows including teas, ice creams, cakes and a bottle tombola.</a:t>
              </a:r>
            </a:p>
            <a:p>
              <a:pPr marL="12700" marR="48260">
                <a:lnSpc>
                  <a:spcPts val="1200"/>
                </a:lnSpc>
                <a:spcAft>
                  <a:spcPts val="300"/>
                </a:spcAft>
                <a:buNone/>
              </a:pPr>
              <a:r>
                <a:rPr lang="en-GB" sz="1050" spc="-20" dirty="0">
                  <a:latin typeface="Calibri Light"/>
                  <a:cs typeface="Calibri Light"/>
                </a:rPr>
                <a:t>If anyone has any ideas for sideshows or knows of someone who has crafts or produce for sale and would like a stall for a small fee, please get in touch with </a:t>
              </a:r>
              <a:r>
                <a:rPr lang="en-GB" sz="1050" b="1" spc="-2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jillfaulkner@btconnect.com</a:t>
              </a:r>
              <a:endParaRPr lang="en-GB" sz="1050" b="1" spc="-20" dirty="0">
                <a:latin typeface="Calibri" panose="020F0502020204030204" pitchFamily="34" charset="0"/>
                <a:cs typeface="Calibri" panose="020F0502020204030204" pitchFamily="34" charset="0"/>
              </a:endParaRPr>
            </a:p>
            <a:p>
              <a:pPr marL="12700" marR="48260">
                <a:lnSpc>
                  <a:spcPts val="1200"/>
                </a:lnSpc>
                <a:spcAft>
                  <a:spcPts val="300"/>
                </a:spcAft>
              </a:pPr>
              <a:r>
                <a:rPr lang="en-GB" sz="1050" spc="-20" dirty="0">
                  <a:latin typeface="Calibri Light"/>
                  <a:cs typeface="Calibri Light"/>
                </a:rPr>
                <a:t>Any offers of help will be greatly appreciated so please come along and get involved and enjoy a local community event.</a:t>
              </a:r>
            </a:p>
            <a:p>
              <a:pPr marL="12700" marR="48260" algn="r">
                <a:lnSpc>
                  <a:spcPts val="1300"/>
                </a:lnSpc>
              </a:pPr>
              <a:r>
                <a:rPr lang="en-GB" sz="1100" b="0" i="1" spc="-30" dirty="0">
                  <a:latin typeface="Calibri Light"/>
                  <a:cs typeface="Calibri Light"/>
                </a:rPr>
                <a:t>Jill Faulkner</a:t>
              </a:r>
              <a:endParaRPr lang="en-GB" sz="1100" dirty="0">
                <a:latin typeface="Calibri Light"/>
                <a:cs typeface="Calibri Light"/>
              </a:endParaRPr>
            </a:p>
          </p:txBody>
        </p:sp>
      </p:grpSp>
      <p:grpSp>
        <p:nvGrpSpPr>
          <p:cNvPr id="11" name="Group 10">
            <a:extLst>
              <a:ext uri="{FF2B5EF4-FFF2-40B4-BE49-F238E27FC236}">
                <a16:creationId xmlns:a16="http://schemas.microsoft.com/office/drawing/2014/main" id="{2E482DCB-B655-0797-D8F7-735EF7BCE139}"/>
              </a:ext>
            </a:extLst>
          </p:cNvPr>
          <p:cNvGrpSpPr/>
          <p:nvPr/>
        </p:nvGrpSpPr>
        <p:grpSpPr>
          <a:xfrm>
            <a:off x="296862" y="7118350"/>
            <a:ext cx="2220913" cy="2743605"/>
            <a:chOff x="5013325" y="6980070"/>
            <a:chExt cx="2220913" cy="2836165"/>
          </a:xfrm>
        </p:grpSpPr>
        <p:pic>
          <p:nvPicPr>
            <p:cNvPr id="13" name="object 13"/>
            <p:cNvPicPr/>
            <p:nvPr/>
          </p:nvPicPr>
          <p:blipFill>
            <a:blip r:embed="rId6" cstate="print"/>
            <a:stretch>
              <a:fillRect/>
            </a:stretch>
          </p:blipFill>
          <p:spPr>
            <a:xfrm>
              <a:off x="5013325" y="7781218"/>
              <a:ext cx="2220913" cy="2035017"/>
            </a:xfrm>
            <a:prstGeom prst="rect">
              <a:avLst/>
            </a:prstGeom>
          </p:spPr>
        </p:pic>
        <p:pic>
          <p:nvPicPr>
            <p:cNvPr id="14" name="object 14"/>
            <p:cNvPicPr/>
            <p:nvPr/>
          </p:nvPicPr>
          <p:blipFill>
            <a:blip r:embed="rId7" cstate="print"/>
            <a:stretch>
              <a:fillRect/>
            </a:stretch>
          </p:blipFill>
          <p:spPr>
            <a:xfrm>
              <a:off x="5312517" y="7056120"/>
              <a:ext cx="1635248" cy="416521"/>
            </a:xfrm>
            <a:prstGeom prst="rect">
              <a:avLst/>
            </a:prstGeom>
          </p:spPr>
        </p:pic>
        <p:sp>
          <p:nvSpPr>
            <p:cNvPr id="15" name="object 15"/>
            <p:cNvSpPr txBox="1"/>
            <p:nvPr/>
          </p:nvSpPr>
          <p:spPr>
            <a:xfrm>
              <a:off x="5013325" y="6980070"/>
              <a:ext cx="2220913" cy="2829828"/>
            </a:xfrm>
            <a:prstGeom prst="rect">
              <a:avLst/>
            </a:prstGeom>
            <a:ln w="12700">
              <a:solidFill>
                <a:srgbClr val="432918"/>
              </a:solidFill>
            </a:ln>
          </p:spPr>
          <p:txBody>
            <a:bodyPr vert="horz" wrap="square" lIns="0" tIns="0" rIns="0" bIns="0" rtlCol="0">
              <a:noAutofit/>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70"/>
                </a:spcBef>
              </a:pPr>
              <a:endParaRPr sz="1200" dirty="0">
                <a:latin typeface="Times New Roman"/>
                <a:cs typeface="Times New Roman"/>
              </a:endParaRPr>
            </a:p>
            <a:p>
              <a:pPr marL="64769" marR="736600">
                <a:lnSpc>
                  <a:spcPct val="110000"/>
                </a:lnSpc>
              </a:pPr>
              <a:r>
                <a:rPr sz="1200" b="1" spc="-10" dirty="0">
                  <a:solidFill>
                    <a:srgbClr val="3C3C3B"/>
                  </a:solidFill>
                  <a:latin typeface="Open Sans Semibold"/>
                  <a:cs typeface="Open Sans Semibold"/>
                </a:rPr>
                <a:t>Peat-</a:t>
              </a:r>
              <a:r>
                <a:rPr sz="1200" b="1" dirty="0">
                  <a:solidFill>
                    <a:srgbClr val="3C3C3B"/>
                  </a:solidFill>
                  <a:latin typeface="Open Sans Semibold"/>
                  <a:cs typeface="Open Sans Semibold"/>
                </a:rPr>
                <a:t>Free</a:t>
              </a:r>
              <a:r>
                <a:rPr sz="1200" b="1" spc="-40" dirty="0">
                  <a:solidFill>
                    <a:srgbClr val="3C3C3B"/>
                  </a:solidFill>
                  <a:latin typeface="Open Sans Semibold"/>
                  <a:cs typeface="Open Sans Semibold"/>
                </a:rPr>
                <a:t> </a:t>
              </a:r>
              <a:r>
                <a:rPr sz="1200" b="1" spc="-20" dirty="0">
                  <a:solidFill>
                    <a:srgbClr val="3C3C3B"/>
                  </a:solidFill>
                  <a:latin typeface="Open Sans Semibold"/>
                  <a:cs typeface="Open Sans Semibold"/>
                </a:rPr>
                <a:t>Compost </a:t>
              </a:r>
              <a:r>
                <a:rPr sz="1200" b="1" spc="-10" dirty="0">
                  <a:solidFill>
                    <a:srgbClr val="3C3C3B"/>
                  </a:solidFill>
                  <a:latin typeface="Open Sans Semibold"/>
                  <a:cs typeface="Open Sans Semibold"/>
                </a:rPr>
                <a:t>Topsoil</a:t>
              </a:r>
              <a:endParaRPr sz="1200" dirty="0">
                <a:latin typeface="Open Sans Semibold"/>
                <a:cs typeface="Open Sans Semibold"/>
              </a:endParaRPr>
            </a:p>
            <a:p>
              <a:pPr marL="64769" marR="1294765">
                <a:lnSpc>
                  <a:spcPct val="110000"/>
                </a:lnSpc>
              </a:pPr>
              <a:r>
                <a:rPr sz="1200" b="1" dirty="0">
                  <a:solidFill>
                    <a:srgbClr val="3C3C3B"/>
                  </a:solidFill>
                  <a:latin typeface="Open Sans Semibold"/>
                  <a:cs typeface="Open Sans Semibold"/>
                </a:rPr>
                <a:t>Bark</a:t>
              </a:r>
              <a:r>
                <a:rPr sz="1200" b="1" spc="-70" dirty="0">
                  <a:solidFill>
                    <a:srgbClr val="3C3C3B"/>
                  </a:solidFill>
                  <a:latin typeface="Open Sans Semibold"/>
                  <a:cs typeface="Open Sans Semibold"/>
                </a:rPr>
                <a:t> </a:t>
              </a:r>
              <a:r>
                <a:rPr sz="1200" b="1" spc="-10" dirty="0">
                  <a:solidFill>
                    <a:srgbClr val="3C3C3B"/>
                  </a:solidFill>
                  <a:latin typeface="Open Sans Semibold"/>
                  <a:cs typeface="Open Sans Semibold"/>
                </a:rPr>
                <a:t>Mulch Woodchip</a:t>
              </a:r>
              <a:endParaRPr sz="1200" dirty="0">
                <a:latin typeface="Open Sans Semibold"/>
                <a:cs typeface="Open Sans Semibold"/>
              </a:endParaRPr>
            </a:p>
            <a:p>
              <a:pPr marL="64769">
                <a:lnSpc>
                  <a:spcPct val="100000"/>
                </a:lnSpc>
                <a:spcBef>
                  <a:spcPts val="660"/>
                </a:spcBef>
              </a:pPr>
              <a:r>
                <a:rPr sz="750" spc="-20" dirty="0">
                  <a:solidFill>
                    <a:srgbClr val="3C3C3B"/>
                  </a:solidFill>
                  <a:latin typeface="Open Sans"/>
                  <a:cs typeface="Open Sans"/>
                </a:rPr>
                <a:t>Locally</a:t>
              </a:r>
              <a:r>
                <a:rPr sz="750" spc="-5" dirty="0">
                  <a:solidFill>
                    <a:srgbClr val="3C3C3B"/>
                  </a:solidFill>
                  <a:latin typeface="Open Sans"/>
                  <a:cs typeface="Open Sans"/>
                </a:rPr>
                <a:t> </a:t>
              </a:r>
              <a:r>
                <a:rPr sz="750" spc="-20" dirty="0">
                  <a:solidFill>
                    <a:srgbClr val="3C3C3B"/>
                  </a:solidFill>
                  <a:latin typeface="Open Sans"/>
                  <a:cs typeface="Open Sans"/>
                </a:rPr>
                <a:t>produced</a:t>
              </a:r>
              <a:r>
                <a:rPr sz="750" spc="-5" dirty="0">
                  <a:solidFill>
                    <a:srgbClr val="3C3C3B"/>
                  </a:solidFill>
                  <a:latin typeface="Open Sans"/>
                  <a:cs typeface="Open Sans"/>
                </a:rPr>
                <a:t> </a:t>
              </a:r>
              <a:r>
                <a:rPr sz="750" spc="-10" dirty="0">
                  <a:solidFill>
                    <a:srgbClr val="3C3C3B"/>
                  </a:solidFill>
                  <a:latin typeface="Open Sans"/>
                  <a:cs typeface="Open Sans"/>
                </a:rPr>
                <a:t>in</a:t>
              </a:r>
              <a:r>
                <a:rPr sz="750" spc="-5" dirty="0">
                  <a:solidFill>
                    <a:srgbClr val="3C3C3B"/>
                  </a:solidFill>
                  <a:latin typeface="Open Sans"/>
                  <a:cs typeface="Open Sans"/>
                </a:rPr>
                <a:t> </a:t>
              </a:r>
              <a:r>
                <a:rPr sz="750" spc="-10" dirty="0">
                  <a:solidFill>
                    <a:srgbClr val="3C3C3B"/>
                  </a:solidFill>
                  <a:latin typeface="Open Sans"/>
                  <a:cs typeface="Open Sans"/>
                </a:rPr>
                <a:t>Shropshire.</a:t>
              </a:r>
              <a:endParaRPr sz="750" dirty="0">
                <a:latin typeface="Open Sans"/>
                <a:cs typeface="Open Sans"/>
              </a:endParaRPr>
            </a:p>
            <a:p>
              <a:pPr marL="64769" marR="721995">
                <a:lnSpc>
                  <a:spcPts val="840"/>
                </a:lnSpc>
                <a:spcBef>
                  <a:spcPts val="300"/>
                </a:spcBef>
              </a:pPr>
              <a:r>
                <a:rPr sz="750" spc="-20" dirty="0">
                  <a:solidFill>
                    <a:srgbClr val="3C3C3B"/>
                  </a:solidFill>
                  <a:latin typeface="Open Sans"/>
                  <a:cs typeface="Open Sans"/>
                </a:rPr>
                <a:t>Loose </a:t>
              </a:r>
              <a:r>
                <a:rPr sz="750" spc="-10" dirty="0">
                  <a:solidFill>
                    <a:srgbClr val="3C3C3B"/>
                  </a:solidFill>
                  <a:latin typeface="Open Sans"/>
                  <a:cs typeface="Open Sans"/>
                </a:rPr>
                <a:t>and</a:t>
              </a:r>
              <a:r>
                <a:rPr sz="750" spc="-15" dirty="0">
                  <a:solidFill>
                    <a:srgbClr val="3C3C3B"/>
                  </a:solidFill>
                  <a:latin typeface="Open Sans"/>
                  <a:cs typeface="Open Sans"/>
                </a:rPr>
                <a:t> </a:t>
              </a:r>
              <a:r>
                <a:rPr sz="750" spc="-20" dirty="0">
                  <a:solidFill>
                    <a:srgbClr val="3C3C3B"/>
                  </a:solidFill>
                  <a:latin typeface="Open Sans"/>
                  <a:cs typeface="Open Sans"/>
                </a:rPr>
                <a:t>bagged</a:t>
              </a:r>
              <a:r>
                <a:rPr sz="750" spc="-15" dirty="0">
                  <a:solidFill>
                    <a:srgbClr val="3C3C3B"/>
                  </a:solidFill>
                  <a:latin typeface="Open Sans"/>
                  <a:cs typeface="Open Sans"/>
                </a:rPr>
                <a:t> </a:t>
              </a:r>
              <a:r>
                <a:rPr sz="750" dirty="0">
                  <a:solidFill>
                    <a:srgbClr val="3C3C3B"/>
                  </a:solidFill>
                  <a:latin typeface="Open Sans"/>
                  <a:cs typeface="Open Sans"/>
                </a:rPr>
                <a:t>–</a:t>
              </a:r>
              <a:r>
                <a:rPr sz="750" spc="-20" dirty="0">
                  <a:solidFill>
                    <a:srgbClr val="3C3C3B"/>
                  </a:solidFill>
                  <a:latin typeface="Open Sans"/>
                  <a:cs typeface="Open Sans"/>
                </a:rPr>
                <a:t> delivery</a:t>
              </a:r>
              <a:r>
                <a:rPr sz="750" spc="-15" dirty="0">
                  <a:solidFill>
                    <a:srgbClr val="3C3C3B"/>
                  </a:solidFill>
                  <a:latin typeface="Open Sans"/>
                  <a:cs typeface="Open Sans"/>
                </a:rPr>
                <a:t> </a:t>
              </a:r>
              <a:r>
                <a:rPr sz="750" spc="-25" dirty="0">
                  <a:solidFill>
                    <a:srgbClr val="3C3C3B"/>
                  </a:solidFill>
                  <a:latin typeface="Open Sans"/>
                  <a:cs typeface="Open Sans"/>
                </a:rPr>
                <a:t>and</a:t>
              </a:r>
              <a:r>
                <a:rPr sz="750" spc="500" dirty="0">
                  <a:solidFill>
                    <a:srgbClr val="3C3C3B"/>
                  </a:solidFill>
                  <a:latin typeface="Open Sans"/>
                  <a:cs typeface="Open Sans"/>
                </a:rPr>
                <a:t> </a:t>
              </a:r>
              <a:r>
                <a:rPr sz="750" spc="-25" dirty="0">
                  <a:solidFill>
                    <a:srgbClr val="3C3C3B"/>
                  </a:solidFill>
                  <a:latin typeface="Open Sans"/>
                  <a:cs typeface="Open Sans"/>
                </a:rPr>
                <a:t>collection</a:t>
              </a:r>
              <a:r>
                <a:rPr sz="750" spc="45" dirty="0">
                  <a:solidFill>
                    <a:srgbClr val="3C3C3B"/>
                  </a:solidFill>
                  <a:latin typeface="Open Sans"/>
                  <a:cs typeface="Open Sans"/>
                </a:rPr>
                <a:t> </a:t>
              </a:r>
              <a:r>
                <a:rPr sz="750" spc="-10" dirty="0">
                  <a:solidFill>
                    <a:srgbClr val="3C3C3B"/>
                  </a:solidFill>
                  <a:latin typeface="Open Sans"/>
                  <a:cs typeface="Open Sans"/>
                </a:rPr>
                <a:t>available</a:t>
              </a:r>
              <a:endParaRPr sz="750" dirty="0">
                <a:latin typeface="Open Sans"/>
                <a:cs typeface="Open Sans"/>
              </a:endParaRPr>
            </a:p>
            <a:p>
              <a:pPr>
                <a:lnSpc>
                  <a:spcPct val="100000"/>
                </a:lnSpc>
              </a:pPr>
              <a:endParaRPr sz="300" dirty="0">
                <a:latin typeface="Open Sans"/>
                <a:cs typeface="Open Sans"/>
              </a:endParaRPr>
            </a:p>
            <a:p>
              <a:pPr>
                <a:lnSpc>
                  <a:spcPct val="100000"/>
                </a:lnSpc>
              </a:pPr>
              <a:endParaRPr lang="en-GB" sz="300" dirty="0">
                <a:latin typeface="Open Sans"/>
                <a:cs typeface="Open Sans"/>
              </a:endParaRPr>
            </a:p>
            <a:p>
              <a:pPr>
                <a:lnSpc>
                  <a:spcPct val="100000"/>
                </a:lnSpc>
                <a:spcBef>
                  <a:spcPts val="650"/>
                </a:spcBef>
              </a:pPr>
              <a:endParaRPr sz="750" dirty="0">
                <a:latin typeface="Open Sans"/>
                <a:cs typeface="Open Sans"/>
              </a:endParaRPr>
            </a:p>
            <a:p>
              <a:pPr marL="148590">
                <a:lnSpc>
                  <a:spcPct val="100000"/>
                </a:lnSpc>
              </a:pPr>
              <a:r>
                <a:rPr sz="1300" spc="-10" dirty="0">
                  <a:solidFill>
                    <a:schemeClr val="bg1"/>
                  </a:solidFill>
                  <a:latin typeface="Open Sans Semibold"/>
                  <a:cs typeface="Open Sans Semibold"/>
                  <a:hlinkClick r:id="rId8">
                    <a:extLst>
                      <a:ext uri="{A12FA001-AC4F-418D-AE19-62706E023703}">
                        <ahyp:hlinkClr xmlns:ahyp="http://schemas.microsoft.com/office/drawing/2018/hyperlinkcolor" val="tx"/>
                      </a:ext>
                    </a:extLst>
                  </a:hlinkClick>
                </a:rPr>
                <a:t>www.carbonearth.co.uk</a:t>
              </a:r>
              <a:endParaRPr sz="1300" dirty="0">
                <a:solidFill>
                  <a:schemeClr val="bg1"/>
                </a:solidFill>
                <a:latin typeface="Open Sans Semibold"/>
                <a:cs typeface="Open Sans Semibold"/>
              </a:endParaRPr>
            </a:p>
            <a:p>
              <a:pPr marL="10160" algn="ctr">
                <a:lnSpc>
                  <a:spcPct val="100000"/>
                </a:lnSpc>
                <a:spcBef>
                  <a:spcPts val="555"/>
                </a:spcBef>
              </a:pPr>
              <a:r>
                <a:rPr sz="850" dirty="0">
                  <a:solidFill>
                    <a:srgbClr val="FFFFFF"/>
                  </a:solidFill>
                  <a:latin typeface="Open Sans"/>
                  <a:cs typeface="Open Sans"/>
                </a:rPr>
                <a:t>Call</a:t>
              </a:r>
              <a:r>
                <a:rPr sz="850" spc="-40" dirty="0">
                  <a:solidFill>
                    <a:srgbClr val="FFFFFF"/>
                  </a:solidFill>
                  <a:latin typeface="Open Sans"/>
                  <a:cs typeface="Open Sans"/>
                </a:rPr>
                <a:t> </a:t>
              </a:r>
              <a:r>
                <a:rPr sz="850" b="1" dirty="0">
                  <a:solidFill>
                    <a:srgbClr val="FFFFFF"/>
                  </a:solidFill>
                  <a:latin typeface="Open Sans Semibold"/>
                  <a:cs typeface="Open Sans Semibold"/>
                </a:rPr>
                <a:t>01743</a:t>
              </a:r>
              <a:r>
                <a:rPr sz="850" b="1" spc="-40" dirty="0">
                  <a:solidFill>
                    <a:srgbClr val="FFFFFF"/>
                  </a:solidFill>
                  <a:latin typeface="Open Sans Semibold"/>
                  <a:cs typeface="Open Sans Semibold"/>
                </a:rPr>
                <a:t> </a:t>
              </a:r>
              <a:r>
                <a:rPr sz="850" b="1" dirty="0">
                  <a:solidFill>
                    <a:srgbClr val="FFFFFF"/>
                  </a:solidFill>
                  <a:latin typeface="Open Sans Semibold"/>
                  <a:cs typeface="Open Sans Semibold"/>
                </a:rPr>
                <a:t>821226</a:t>
              </a:r>
              <a:r>
                <a:rPr sz="850" b="1" spc="-35" dirty="0">
                  <a:solidFill>
                    <a:srgbClr val="FFFFFF"/>
                  </a:solidFill>
                  <a:latin typeface="Open Sans Semibold"/>
                  <a:cs typeface="Open Sans Semibold"/>
                </a:rPr>
                <a:t> </a:t>
              </a:r>
              <a:r>
                <a:rPr sz="850" b="1" dirty="0">
                  <a:solidFill>
                    <a:srgbClr val="FFFFFF"/>
                  </a:solidFill>
                  <a:latin typeface="Open Sans Semibold"/>
                  <a:cs typeface="Open Sans Semibold"/>
                </a:rPr>
                <a:t>/</a:t>
              </a:r>
              <a:r>
                <a:rPr sz="850" b="1" spc="-40" dirty="0">
                  <a:solidFill>
                    <a:srgbClr val="FFFFFF"/>
                  </a:solidFill>
                  <a:latin typeface="Open Sans Semibold"/>
                  <a:cs typeface="Open Sans Semibold"/>
                </a:rPr>
                <a:t> </a:t>
              </a:r>
              <a:r>
                <a:rPr sz="850" b="1" spc="-10" dirty="0">
                  <a:solidFill>
                    <a:srgbClr val="FFFFFF"/>
                  </a:solidFill>
                  <a:latin typeface="Open Sans Semibold"/>
                  <a:cs typeface="Open Sans Semibold"/>
                </a:rPr>
                <a:t>07935293225</a:t>
              </a:r>
              <a:endParaRPr sz="850" dirty="0">
                <a:latin typeface="Open Sans Semibold"/>
                <a:cs typeface="Open Sans Semibold"/>
              </a:endParaRPr>
            </a:p>
            <a:p>
              <a:pPr marL="45085" algn="ctr">
                <a:lnSpc>
                  <a:spcPct val="100000"/>
                </a:lnSpc>
                <a:spcBef>
                  <a:spcPts val="180"/>
                </a:spcBef>
              </a:pPr>
              <a:r>
                <a:rPr sz="850" dirty="0">
                  <a:solidFill>
                    <a:srgbClr val="FFFFFF"/>
                  </a:solidFill>
                  <a:latin typeface="Open Sans"/>
                  <a:cs typeface="Open Sans"/>
                </a:rPr>
                <a:t>or</a:t>
              </a:r>
              <a:r>
                <a:rPr sz="850" spc="-35" dirty="0">
                  <a:solidFill>
                    <a:srgbClr val="FFFFFF"/>
                  </a:solidFill>
                  <a:latin typeface="Open Sans"/>
                  <a:cs typeface="Open Sans"/>
                </a:rPr>
                <a:t> </a:t>
              </a:r>
              <a:r>
                <a:rPr sz="850" dirty="0">
                  <a:solidFill>
                    <a:srgbClr val="FFFFFF"/>
                  </a:solidFill>
                  <a:latin typeface="Open Sans"/>
                  <a:cs typeface="Open Sans"/>
                </a:rPr>
                <a:t>email</a:t>
              </a:r>
              <a:r>
                <a:rPr sz="850" spc="-35" dirty="0">
                  <a:solidFill>
                    <a:srgbClr val="FFFFFF"/>
                  </a:solidFill>
                  <a:latin typeface="Open Sans"/>
                  <a:cs typeface="Open Sans"/>
                </a:rPr>
                <a:t> </a:t>
              </a:r>
              <a:r>
                <a:rPr sz="850" b="1" spc="-10" dirty="0">
                  <a:solidFill>
                    <a:schemeClr val="bg1"/>
                  </a:solidFill>
                  <a:latin typeface="Open Sans Semibold"/>
                  <a:cs typeface="Open Sans Semibold"/>
                  <a:hlinkClick r:id="rId9">
                    <a:extLst>
                      <a:ext uri="{A12FA001-AC4F-418D-AE19-62706E023703}">
                        <ahyp:hlinkClr xmlns:ahyp="http://schemas.microsoft.com/office/drawing/2018/hyperlinkcolor" val="tx"/>
                      </a:ext>
                    </a:extLst>
                  </a:hlinkClick>
                </a:rPr>
                <a:t>products@carbonearth.co.uk</a:t>
              </a:r>
              <a:endParaRPr sz="850" dirty="0">
                <a:solidFill>
                  <a:schemeClr val="bg1"/>
                </a:solidFill>
                <a:latin typeface="Open Sans Semibold"/>
                <a:cs typeface="Open Sans Semibold"/>
              </a:endParaRPr>
            </a:p>
          </p:txBody>
        </p:sp>
      </p:grpSp>
      <p:sp>
        <p:nvSpPr>
          <p:cNvPr id="17" name="object 14"/>
          <p:cNvSpPr txBox="1"/>
          <p:nvPr/>
        </p:nvSpPr>
        <p:spPr>
          <a:xfrm>
            <a:off x="322262" y="3928432"/>
            <a:ext cx="6911975" cy="3066728"/>
          </a:xfrm>
          <a:prstGeom prst="rect">
            <a:avLst/>
          </a:prstGeom>
          <a:solidFill>
            <a:schemeClr val="accent6">
              <a:lumMod val="20000"/>
              <a:lumOff val="80000"/>
            </a:schemeClr>
          </a:solidFill>
          <a:ln w="12700">
            <a:solidFill>
              <a:schemeClr val="accent6"/>
            </a:solidFill>
          </a:ln>
        </p:spPr>
        <p:txBody>
          <a:bodyPr vert="horz" wrap="square" lIns="54000" tIns="54000" rIns="54000" bIns="54000" numCol="3" spcCol="108000" rtlCol="0">
            <a:noAutofit/>
          </a:bodyPr>
          <a:lstStyle/>
          <a:p>
            <a:pPr marR="128905" algn="l">
              <a:lnSpc>
                <a:spcPts val="1300"/>
              </a:lnSpc>
              <a:spcAft>
                <a:spcPts val="400"/>
              </a:spcAft>
            </a:pPr>
            <a:r>
              <a:rPr lang="en-GB" sz="1400" b="1" spc="100" dirty="0">
                <a:solidFill>
                  <a:schemeClr val="accent6"/>
                </a:solidFill>
                <a:latin typeface="Calibri" panose="020F0502020204030204" pitchFamily="34" charset="0"/>
                <a:cs typeface="Calibri" panose="020F0502020204030204" pitchFamily="34" charset="0"/>
              </a:rPr>
              <a:t>CONGRATULATIONS TO </a:t>
            </a:r>
            <a:r>
              <a:rPr lang="en-GB" sz="1400" spc="100" dirty="0">
                <a:solidFill>
                  <a:schemeClr val="accent6"/>
                </a:solidFill>
                <a:latin typeface="Calibri" panose="020F0502020204030204" pitchFamily="34" charset="0"/>
                <a:cs typeface="Calibri" panose="020F0502020204030204" pitchFamily="34" charset="0"/>
              </a:rPr>
              <a:t>FRIENDS OF THE FOX!</a:t>
            </a:r>
            <a:endParaRPr lang="en-GB" sz="1400" b="0" spc="100" dirty="0">
              <a:solidFill>
                <a:schemeClr val="accent6"/>
              </a:solidFill>
              <a:latin typeface="Calibri" panose="020F0502020204030204" pitchFamily="34" charset="0"/>
              <a:cs typeface="Calibri" panose="020F0502020204030204" pitchFamily="34" charset="0"/>
            </a:endParaRPr>
          </a:p>
          <a:p>
            <a:pPr marR="128905">
              <a:lnSpc>
                <a:spcPts val="1100"/>
              </a:lnSpc>
              <a:spcAft>
                <a:spcPts val="300"/>
              </a:spcAft>
            </a:pPr>
            <a:r>
              <a:rPr lang="en-GB" sz="1000" b="0" dirty="0">
                <a:latin typeface="Calibri Light"/>
                <a:cs typeface="Calibri Light"/>
              </a:rPr>
              <a:t>It's finally happened!</a:t>
            </a:r>
          </a:p>
          <a:p>
            <a:pPr marR="128905">
              <a:lnSpc>
                <a:spcPts val="1100"/>
              </a:lnSpc>
              <a:spcAft>
                <a:spcPts val="300"/>
              </a:spcAft>
            </a:pPr>
            <a:r>
              <a:rPr lang="en-GB" sz="1000" b="0" dirty="0">
                <a:latin typeface="Calibri Light"/>
                <a:cs typeface="Calibri Light"/>
              </a:rPr>
              <a:t>The Friends of The Fox at Ryton have completed on the purchase of The Fox Inn. Chair, David Oliver, enthused “Having reached the minimum target for the Community Share Offer (new total: £157,000 as of 12/4/25) and received the £299,300 grant from the Communities Ownership Fund we are now ready to start the renovation and refurbishment. The dream is becoming a reality”</a:t>
            </a:r>
          </a:p>
          <a:p>
            <a:pPr marR="128905">
              <a:lnSpc>
                <a:spcPts val="1100"/>
              </a:lnSpc>
              <a:spcAft>
                <a:spcPts val="300"/>
              </a:spcAft>
            </a:pPr>
            <a:r>
              <a:rPr lang="en-GB" sz="1000" b="0" spc="-20" dirty="0">
                <a:latin typeface="Calibri Light"/>
                <a:cs typeface="Calibri Light"/>
              </a:rPr>
              <a:t>He said that this was only the beginning. The Community Share Offer has now closed and the money raised would enable the further enhancement to create a community pub and café that we can all be proud of.</a:t>
            </a:r>
          </a:p>
          <a:p>
            <a:pPr marR="128905">
              <a:lnSpc>
                <a:spcPts val="1100"/>
              </a:lnSpc>
              <a:spcAft>
                <a:spcPts val="300"/>
              </a:spcAft>
            </a:pPr>
            <a:endParaRPr lang="en-GB" sz="1000" b="0" dirty="0">
              <a:latin typeface="Calibri Light"/>
              <a:cs typeface="Calibri Light"/>
            </a:endParaRPr>
          </a:p>
          <a:p>
            <a:pPr marR="128905">
              <a:lnSpc>
                <a:spcPts val="1100"/>
              </a:lnSpc>
              <a:spcAft>
                <a:spcPts val="300"/>
              </a:spcAft>
            </a:pPr>
            <a:r>
              <a:rPr lang="en-GB" sz="1000" b="0" dirty="0">
                <a:latin typeface="Calibri Light"/>
                <a:cs typeface="Calibri Light"/>
              </a:rPr>
              <a:t>Plans for the pub are being progressed and builders lined up for the renovations including a new roof , kitchen reconfiguring and first floor accommodation upgrade. Progress will be shared via social media.</a:t>
            </a:r>
          </a:p>
          <a:p>
            <a:pPr marR="128905">
              <a:lnSpc>
                <a:spcPts val="1100"/>
              </a:lnSpc>
              <a:spcAft>
                <a:spcPts val="300"/>
              </a:spcAft>
            </a:pPr>
            <a:r>
              <a:rPr lang="en-GB" sz="1000" b="0" dirty="0">
                <a:latin typeface="Calibri Light"/>
                <a:cs typeface="Calibri Light"/>
              </a:rPr>
              <a:t>Secretary Helen May added that “a series of events will be held including fundraising events and public meetings to continue with consultation on the plans to renovate and reopen The Fox.”</a:t>
            </a:r>
          </a:p>
          <a:p>
            <a:pPr marR="128905">
              <a:lnSpc>
                <a:spcPts val="1100"/>
              </a:lnSpc>
              <a:spcAft>
                <a:spcPts val="300"/>
              </a:spcAft>
            </a:pPr>
            <a:r>
              <a:rPr lang="en-GB" sz="1000" b="0" dirty="0">
                <a:latin typeface="Calibri Light"/>
                <a:cs typeface="Calibri Light"/>
              </a:rPr>
              <a:t>An event has already taken place on </a:t>
            </a:r>
            <a:r>
              <a:rPr lang="en-GB" sz="1000" b="0" spc="-30" dirty="0">
                <a:latin typeface="Calibri Light"/>
                <a:cs typeface="Calibri Light"/>
              </a:rPr>
              <a:t>Saturday 5th April where up to 120 local villagers and shareholders turned up for drinks and a tour of the pub. There was subsequently a great article and photo in The Shropshire Star.</a:t>
            </a:r>
          </a:p>
          <a:p>
            <a:pPr marR="128905">
              <a:lnSpc>
                <a:spcPts val="1100"/>
              </a:lnSpc>
              <a:spcAft>
                <a:spcPts val="300"/>
              </a:spcAft>
            </a:pPr>
            <a:r>
              <a:rPr lang="en-GB" sz="1000" b="0" dirty="0">
                <a:latin typeface="Calibri Light"/>
                <a:cs typeface="Calibri Light"/>
              </a:rPr>
              <a:t>Vice Chair, David Thorpe commented “during this next phase of the project, we will be planning the design and</a:t>
            </a:r>
          </a:p>
          <a:p>
            <a:pPr marR="128905">
              <a:lnSpc>
                <a:spcPts val="1100"/>
              </a:lnSpc>
              <a:spcAft>
                <a:spcPts val="300"/>
              </a:spcAft>
            </a:pPr>
            <a:endParaRPr lang="en-GB" sz="1000" dirty="0">
              <a:latin typeface="Calibri Light"/>
              <a:cs typeface="Calibri Light"/>
            </a:endParaRPr>
          </a:p>
          <a:p>
            <a:pPr marR="128905">
              <a:lnSpc>
                <a:spcPts val="1100"/>
              </a:lnSpc>
              <a:spcAft>
                <a:spcPts val="300"/>
              </a:spcAft>
            </a:pPr>
            <a:r>
              <a:rPr lang="en-GB" sz="1000" b="0" dirty="0">
                <a:latin typeface="Calibri Light"/>
                <a:cs typeface="Calibri Light"/>
              </a:rPr>
              <a:t>layout to The Fox. We have already seen some really great ideas; however, the scope of works will be very much dependant on the level of share investment.”</a:t>
            </a:r>
          </a:p>
          <a:p>
            <a:pPr marR="128905">
              <a:lnSpc>
                <a:spcPts val="1100"/>
              </a:lnSpc>
              <a:spcAft>
                <a:spcPts val="300"/>
              </a:spcAft>
            </a:pPr>
            <a:r>
              <a:rPr lang="en-GB" sz="1000" b="0" dirty="0">
                <a:latin typeface="Calibri Light"/>
                <a:cs typeface="Calibri Light"/>
              </a:rPr>
              <a:t>Further offers of support are coming in all of the time. Thank you to everyone who has bought a share, volunteered skills and materials, raised money at our fundraising events, spread the word and given time and effort to the campaign – truly a team effort!</a:t>
            </a:r>
          </a:p>
          <a:p>
            <a:pPr marR="128905">
              <a:lnSpc>
                <a:spcPts val="1100"/>
              </a:lnSpc>
            </a:pPr>
            <a:r>
              <a:rPr lang="en-GB" sz="1000" b="0" dirty="0">
                <a:latin typeface="Calibri Light"/>
                <a:cs typeface="Calibri Light"/>
              </a:rPr>
              <a:t>To follow the story of our new community pub and cafe and hear about events, fundraisers and how to volunteer please go to: Facebook </a:t>
            </a:r>
            <a:r>
              <a:rPr lang="en-GB" sz="1000" b="1" dirty="0">
                <a:solidFill>
                  <a:schemeClr val="tx1"/>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The Friends of the Fox, Ryton</a:t>
            </a:r>
            <a:r>
              <a:rPr lang="en-GB" sz="1000" dirty="0">
                <a:solidFill>
                  <a:schemeClr val="tx1"/>
                </a:solidFill>
                <a:latin typeface="Calibri" panose="020F0502020204030204" pitchFamily="34" charset="0"/>
                <a:cs typeface="Calibri" panose="020F0502020204030204" pitchFamily="34" charset="0"/>
              </a:rPr>
              <a:t>,</a:t>
            </a:r>
            <a:r>
              <a:rPr lang="en-GB" sz="1000" b="1" dirty="0">
                <a:solidFill>
                  <a:schemeClr val="tx1"/>
                </a:solidFill>
                <a:latin typeface="Calibri" panose="020F0502020204030204" pitchFamily="34" charset="0"/>
                <a:cs typeface="Calibri" panose="020F0502020204030204" pitchFamily="34" charset="0"/>
              </a:rPr>
              <a:t> </a:t>
            </a:r>
            <a:r>
              <a:rPr lang="en-GB" sz="1000" b="0" dirty="0">
                <a:latin typeface="Calibri Light"/>
                <a:cs typeface="Calibri Light"/>
              </a:rPr>
              <a:t>Instagram </a:t>
            </a:r>
            <a:r>
              <a:rPr lang="en-GB" sz="1000" b="1" dirty="0">
                <a:solidFill>
                  <a:schemeClr val="tx1"/>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@friendsofthefoxinn</a:t>
            </a:r>
            <a:r>
              <a:rPr lang="en-GB" sz="1000" b="0" dirty="0">
                <a:latin typeface="Calibri Light"/>
                <a:cs typeface="Calibri Light"/>
              </a:rPr>
              <a:t> or visit our website </a:t>
            </a:r>
            <a:r>
              <a:rPr lang="en-GB" sz="1000" b="1" dirty="0">
                <a:solidFill>
                  <a:schemeClr val="tx1"/>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www.the-fox-at-ryton.co.uk</a:t>
            </a:r>
            <a:r>
              <a:rPr lang="en-GB" sz="1000" b="0" dirty="0">
                <a:latin typeface="Calibri Light"/>
                <a:cs typeface="Calibri Light"/>
              </a:rPr>
              <a:t>.</a:t>
            </a:r>
          </a:p>
          <a:p>
            <a:pPr algn="r">
              <a:lnSpc>
                <a:spcPts val="1100"/>
              </a:lnSpc>
              <a:spcBef>
                <a:spcPts val="600"/>
              </a:spcBef>
              <a:spcAft>
                <a:spcPts val="300"/>
              </a:spcAft>
            </a:pPr>
            <a:r>
              <a:rPr lang="en-GB" sz="900" b="0" i="1" dirty="0">
                <a:latin typeface="Calibri Light"/>
                <a:cs typeface="Calibri Light"/>
              </a:rPr>
              <a:t>Dave Wright,</a:t>
            </a:r>
            <a:r>
              <a:rPr lang="en-GB" sz="900" i="1" dirty="0">
                <a:latin typeface="Calibri Light"/>
                <a:cs typeface="Calibri Light"/>
              </a:rPr>
              <a:t> </a:t>
            </a:r>
            <a:r>
              <a:rPr lang="en-GB" sz="900" b="0" i="1" dirty="0">
                <a:latin typeface="Calibri Light"/>
                <a:cs typeface="Calibri Light"/>
              </a:rPr>
              <a:t>Friends of the Fox Committee</a:t>
            </a:r>
          </a:p>
        </p:txBody>
      </p:sp>
      <p:sp>
        <p:nvSpPr>
          <p:cNvPr id="16" name="TextBox 15">
            <a:extLst>
              <a:ext uri="{FF2B5EF4-FFF2-40B4-BE49-F238E27FC236}">
                <a16:creationId xmlns:a16="http://schemas.microsoft.com/office/drawing/2014/main" id="{9D99AA01-70A7-F52B-0DEB-ADA8732604CD}"/>
              </a:ext>
            </a:extLst>
          </p:cNvPr>
          <p:cNvSpPr txBox="1"/>
          <p:nvPr/>
        </p:nvSpPr>
        <p:spPr>
          <a:xfrm>
            <a:off x="5026026" y="1842146"/>
            <a:ext cx="2208212" cy="1999831"/>
          </a:xfrm>
          <a:prstGeom prst="rect">
            <a:avLst/>
          </a:prstGeom>
          <a:noFill/>
          <a:ln>
            <a:solidFill>
              <a:schemeClr val="accent3"/>
            </a:solidFill>
          </a:ln>
        </p:spPr>
        <p:txBody>
          <a:bodyPr wrap="square" lIns="54000" tIns="54000" rIns="54000" bIns="54000" rtlCol="0">
            <a:noAutofit/>
          </a:bodyPr>
          <a:lstStyle/>
          <a:p>
            <a:pPr algn="ctr">
              <a:lnSpc>
                <a:spcPts val="2000"/>
              </a:lnSpc>
              <a:buNone/>
            </a:pPr>
            <a:r>
              <a:rPr lang="en-GB" kern="100" dirty="0">
                <a:solidFill>
                  <a:schemeClr val="accent3"/>
                </a:solidFill>
                <a:effectLst/>
                <a:latin typeface="Arial Rounded MT Bold" panose="020F0704030504030204" pitchFamily="34" charset="0"/>
                <a:ea typeface="Aptos" panose="020B0004020202020204" pitchFamily="34" charset="0"/>
                <a:cs typeface="Calibri Light" panose="020F0302020204030204" pitchFamily="34" charset="0"/>
              </a:rPr>
              <a:t>SOMETHING TO DONATE?</a:t>
            </a:r>
          </a:p>
          <a:p>
            <a:pPr>
              <a:lnSpc>
                <a:spcPts val="1100"/>
              </a:lnSpc>
            </a:pPr>
            <a:r>
              <a:rPr lang="en-GB" sz="1000" spc="-20" dirty="0">
                <a:latin typeface="Calibri Light" panose="020F0302020204030204" pitchFamily="34" charset="0"/>
                <a:cs typeface="Calibri Light" panose="020F0302020204030204" pitchFamily="34" charset="0"/>
              </a:rPr>
              <a:t>If you’ve sorted through your summer wardrobe and decided some old favourites are no longer quite ‘you’, then you might consider donating to Leukaemia and Myeloma Research.  A clothing bank has just been installed at Dorrington Village Hall, so please pop along with any clothes or shoes and pass them on to this worthwhile charity to help with their fundraising.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49689" y="330200"/>
            <a:ext cx="3384549" cy="4706620"/>
          </a:xfrm>
          <a:prstGeom prst="rect">
            <a:avLst/>
          </a:prstGeom>
          <a:ln w="25400">
            <a:solidFill>
              <a:srgbClr val="598ABA"/>
            </a:solidFill>
          </a:ln>
        </p:spPr>
        <p:txBody>
          <a:bodyPr vert="horz" wrap="square" lIns="0" tIns="0" rIns="0" bIns="0" rtlCol="0">
            <a:noAutofit/>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655"/>
              </a:spcBef>
            </a:pPr>
            <a:endParaRPr sz="1600" dirty="0">
              <a:latin typeface="Times New Roman"/>
              <a:cs typeface="Times New Roman"/>
            </a:endParaRPr>
          </a:p>
          <a:p>
            <a:pPr marL="128270" marR="121285" algn="ctr">
              <a:lnSpc>
                <a:spcPct val="72900"/>
              </a:lnSpc>
            </a:pPr>
            <a:r>
              <a:rPr sz="1600" b="1" dirty="0">
                <a:solidFill>
                  <a:schemeClr val="tx2"/>
                </a:solidFill>
                <a:latin typeface="Calibri"/>
                <a:cs typeface="Calibri"/>
              </a:rPr>
              <a:t>COUND</a:t>
            </a:r>
            <a:r>
              <a:rPr sz="1600" b="1" spc="20" dirty="0">
                <a:solidFill>
                  <a:schemeClr val="tx2"/>
                </a:solidFill>
                <a:latin typeface="Calibri"/>
                <a:cs typeface="Calibri"/>
              </a:rPr>
              <a:t> </a:t>
            </a:r>
            <a:r>
              <a:rPr sz="1600" b="1" dirty="0">
                <a:solidFill>
                  <a:schemeClr val="tx2"/>
                </a:solidFill>
                <a:latin typeface="Calibri"/>
                <a:cs typeface="Calibri"/>
              </a:rPr>
              <a:t>AND</a:t>
            </a:r>
            <a:r>
              <a:rPr sz="1600" b="1" spc="25" dirty="0">
                <a:solidFill>
                  <a:schemeClr val="tx2"/>
                </a:solidFill>
                <a:latin typeface="Calibri"/>
                <a:cs typeface="Calibri"/>
              </a:rPr>
              <a:t> </a:t>
            </a:r>
            <a:r>
              <a:rPr sz="1600" b="1" spc="-10" dirty="0">
                <a:solidFill>
                  <a:schemeClr val="tx2"/>
                </a:solidFill>
                <a:latin typeface="Calibri"/>
                <a:cs typeface="Calibri"/>
              </a:rPr>
              <a:t>DISTRICT </a:t>
            </a:r>
            <a:r>
              <a:rPr sz="1600" b="1" dirty="0">
                <a:solidFill>
                  <a:schemeClr val="tx2"/>
                </a:solidFill>
                <a:latin typeface="Calibri"/>
                <a:cs typeface="Calibri"/>
              </a:rPr>
              <a:t>TENNIS</a:t>
            </a:r>
            <a:r>
              <a:rPr sz="1600" b="1" spc="135" dirty="0">
                <a:solidFill>
                  <a:schemeClr val="tx2"/>
                </a:solidFill>
                <a:latin typeface="Calibri"/>
                <a:cs typeface="Calibri"/>
              </a:rPr>
              <a:t> </a:t>
            </a:r>
            <a:r>
              <a:rPr sz="1600" b="1" spc="-20" dirty="0">
                <a:solidFill>
                  <a:schemeClr val="tx2"/>
                </a:solidFill>
                <a:latin typeface="Calibri"/>
                <a:cs typeface="Calibri"/>
              </a:rPr>
              <a:t>CLUB</a:t>
            </a:r>
            <a:endParaRPr sz="1600" dirty="0">
              <a:solidFill>
                <a:schemeClr val="tx2"/>
              </a:solidFill>
              <a:latin typeface="Calibri"/>
              <a:cs typeface="Calibri"/>
            </a:endParaRPr>
          </a:p>
          <a:p>
            <a:pPr marL="346075" marR="335915" indent="-635" algn="ctr">
              <a:lnSpc>
                <a:spcPts val="1200"/>
              </a:lnSpc>
              <a:spcBef>
                <a:spcPts val="770"/>
              </a:spcBef>
              <a:spcAft>
                <a:spcPts val="300"/>
              </a:spcAft>
            </a:pPr>
            <a:r>
              <a:rPr sz="1100" b="1" dirty="0">
                <a:latin typeface="Calibri"/>
                <a:cs typeface="Calibri"/>
              </a:rPr>
              <a:t>COME</a:t>
            </a:r>
            <a:r>
              <a:rPr sz="1100" b="1" spc="30" dirty="0">
                <a:latin typeface="Calibri"/>
                <a:cs typeface="Calibri"/>
              </a:rPr>
              <a:t> </a:t>
            </a:r>
            <a:r>
              <a:rPr sz="1100" b="1" dirty="0">
                <a:latin typeface="Calibri"/>
                <a:cs typeface="Calibri"/>
              </a:rPr>
              <a:t>AND</a:t>
            </a:r>
            <a:r>
              <a:rPr sz="1100" b="1" spc="30" dirty="0">
                <a:latin typeface="Calibri"/>
                <a:cs typeface="Calibri"/>
              </a:rPr>
              <a:t> </a:t>
            </a:r>
            <a:r>
              <a:rPr sz="1100" b="1" dirty="0">
                <a:latin typeface="Calibri"/>
                <a:cs typeface="Calibri"/>
              </a:rPr>
              <a:t>JOIN</a:t>
            </a:r>
            <a:r>
              <a:rPr sz="1100" b="1" spc="30" dirty="0">
                <a:latin typeface="Calibri"/>
                <a:cs typeface="Calibri"/>
              </a:rPr>
              <a:t> </a:t>
            </a:r>
            <a:r>
              <a:rPr sz="1100" b="1" dirty="0">
                <a:latin typeface="Calibri"/>
                <a:cs typeface="Calibri"/>
              </a:rPr>
              <a:t>IN</a:t>
            </a:r>
            <a:r>
              <a:rPr sz="1100" b="1" spc="30" dirty="0">
                <a:latin typeface="Calibri"/>
                <a:cs typeface="Calibri"/>
              </a:rPr>
              <a:t> </a:t>
            </a:r>
            <a:r>
              <a:rPr sz="1100" b="1" spc="-25" dirty="0">
                <a:latin typeface="Calibri"/>
                <a:cs typeface="Calibri"/>
              </a:rPr>
              <a:t>OUR </a:t>
            </a:r>
            <a:r>
              <a:rPr sz="1100" b="1" dirty="0">
                <a:latin typeface="Calibri"/>
                <a:cs typeface="Calibri"/>
              </a:rPr>
              <a:t>FUN</a:t>
            </a:r>
            <a:r>
              <a:rPr sz="1100" b="1" spc="40" dirty="0">
                <a:latin typeface="Calibri"/>
                <a:cs typeface="Calibri"/>
              </a:rPr>
              <a:t> </a:t>
            </a:r>
            <a:r>
              <a:rPr sz="1100" b="1" dirty="0">
                <a:latin typeface="Calibri"/>
                <a:cs typeface="Calibri"/>
              </a:rPr>
              <a:t>AND</a:t>
            </a:r>
            <a:r>
              <a:rPr sz="1100" b="1" spc="45" dirty="0">
                <a:latin typeface="Calibri"/>
                <a:cs typeface="Calibri"/>
              </a:rPr>
              <a:t> </a:t>
            </a:r>
            <a:r>
              <a:rPr sz="1100" b="1" dirty="0">
                <a:latin typeface="Calibri"/>
                <a:cs typeface="Calibri"/>
              </a:rPr>
              <a:t>SOCIAL</a:t>
            </a:r>
            <a:r>
              <a:rPr sz="1100" b="1" spc="45" dirty="0">
                <a:latin typeface="Calibri"/>
                <a:cs typeface="Calibri"/>
              </a:rPr>
              <a:t> </a:t>
            </a:r>
            <a:r>
              <a:rPr sz="1100" b="1" spc="-10" dirty="0">
                <a:latin typeface="Calibri"/>
                <a:cs typeface="Calibri"/>
              </a:rPr>
              <a:t>TENNIS COMMUNITY</a:t>
            </a:r>
            <a:endParaRPr lang="en-GB" sz="1100" b="1" spc="-10" dirty="0">
              <a:latin typeface="Calibri"/>
              <a:cs typeface="Calibri"/>
            </a:endParaRPr>
          </a:p>
          <a:p>
            <a:pPr marL="123189" marR="116839" algn="ctr">
              <a:lnSpc>
                <a:spcPts val="1200"/>
              </a:lnSpc>
              <a:spcBef>
                <a:spcPts val="285"/>
              </a:spcBef>
              <a:spcAft>
                <a:spcPts val="300"/>
              </a:spcAft>
            </a:pPr>
            <a:r>
              <a:rPr lang="en-GB" sz="1050" b="1"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https://clubspark.lta.org.uk/coundanddistricttennisclub</a:t>
            </a:r>
            <a:endParaRPr lang="en-GB" sz="1050" b="1" dirty="0">
              <a:solidFill>
                <a:schemeClr val="tx1"/>
              </a:solidFill>
              <a:latin typeface="Calibri" panose="020F0502020204030204" pitchFamily="34" charset="0"/>
              <a:cs typeface="Calibri" panose="020F0502020204030204" pitchFamily="34" charset="0"/>
            </a:endParaRPr>
          </a:p>
          <a:p>
            <a:pPr marL="123189" marR="116839" algn="ctr">
              <a:lnSpc>
                <a:spcPts val="1200"/>
              </a:lnSpc>
              <a:spcBef>
                <a:spcPts val="285"/>
              </a:spcBef>
            </a:pPr>
            <a:r>
              <a:rPr lang="en-GB" sz="1000" b="0" spc="-10" dirty="0">
                <a:latin typeface="Calibri Light"/>
                <a:cs typeface="Calibri Light"/>
              </a:rPr>
              <a:t>or</a:t>
            </a:r>
            <a:r>
              <a:rPr lang="en-GB" sz="1000" b="0" spc="-35" dirty="0">
                <a:latin typeface="Calibri Light"/>
                <a:cs typeface="Calibri Light"/>
              </a:rPr>
              <a:t> </a:t>
            </a:r>
            <a:r>
              <a:rPr lang="en-GB" sz="1000" b="0" spc="-20" dirty="0">
                <a:latin typeface="Calibri Light"/>
                <a:cs typeface="Calibri Light"/>
              </a:rPr>
              <a:t>use</a:t>
            </a:r>
            <a:r>
              <a:rPr lang="en-GB" sz="1000" b="0" spc="-30" dirty="0">
                <a:latin typeface="Calibri Light"/>
                <a:cs typeface="Calibri Light"/>
              </a:rPr>
              <a:t> </a:t>
            </a:r>
            <a:r>
              <a:rPr lang="en-GB" sz="1000" b="0" spc="-20" dirty="0">
                <a:latin typeface="Calibri Light"/>
                <a:cs typeface="Calibri Light"/>
              </a:rPr>
              <a:t>our</a:t>
            </a:r>
            <a:r>
              <a:rPr lang="en-GB" sz="1000" b="0" spc="-30" dirty="0">
                <a:latin typeface="Calibri Light"/>
                <a:cs typeface="Calibri Light"/>
              </a:rPr>
              <a:t> </a:t>
            </a:r>
            <a:r>
              <a:rPr lang="en-GB" sz="1000" b="0" spc="-30" dirty="0" err="1">
                <a:latin typeface="Calibri Light"/>
                <a:cs typeface="Calibri Light"/>
              </a:rPr>
              <a:t>Cound</a:t>
            </a:r>
            <a:r>
              <a:rPr lang="en-GB" sz="1000" b="0" spc="-35" dirty="0">
                <a:latin typeface="Calibri Light"/>
                <a:cs typeface="Calibri Light"/>
              </a:rPr>
              <a:t> </a:t>
            </a:r>
            <a:r>
              <a:rPr lang="en-GB" sz="1000" b="0" spc="-25" dirty="0">
                <a:latin typeface="Calibri Light"/>
                <a:cs typeface="Calibri Light"/>
              </a:rPr>
              <a:t>and</a:t>
            </a:r>
            <a:r>
              <a:rPr lang="en-GB" sz="1000" b="0" spc="-30" dirty="0">
                <a:latin typeface="Calibri Light"/>
                <a:cs typeface="Calibri Light"/>
              </a:rPr>
              <a:t> District Tennis </a:t>
            </a:r>
            <a:r>
              <a:rPr lang="en-GB" sz="1000" b="0" spc="-25" dirty="0">
                <a:latin typeface="Calibri Light"/>
                <a:cs typeface="Calibri Light"/>
              </a:rPr>
              <a:t>Club</a:t>
            </a:r>
            <a:r>
              <a:rPr lang="en-GB" sz="1000" b="0" spc="-20" dirty="0">
                <a:latin typeface="Calibri Light"/>
                <a:cs typeface="Calibri Light"/>
              </a:rPr>
              <a:t> </a:t>
            </a:r>
            <a:r>
              <a:rPr lang="en-GB" sz="1000" b="0" spc="-30" dirty="0">
                <a:latin typeface="Calibri Light"/>
                <a:cs typeface="Calibri Light"/>
              </a:rPr>
              <a:t>Homepage</a:t>
            </a:r>
            <a:r>
              <a:rPr lang="en-GB" sz="1000" b="0" spc="-20" dirty="0">
                <a:latin typeface="Calibri Light"/>
                <a:cs typeface="Calibri Light"/>
              </a:rPr>
              <a:t> QR</a:t>
            </a:r>
            <a:r>
              <a:rPr lang="en-GB" sz="1000" b="0" spc="-15" dirty="0">
                <a:latin typeface="Calibri Light"/>
                <a:cs typeface="Calibri Light"/>
              </a:rPr>
              <a:t> </a:t>
            </a:r>
            <a:r>
              <a:rPr lang="en-GB" sz="1000" b="0" spc="-20" dirty="0">
                <a:latin typeface="Calibri Light"/>
                <a:cs typeface="Calibri Light"/>
              </a:rPr>
              <a:t>Code</a:t>
            </a:r>
          </a:p>
          <a:p>
            <a:pPr>
              <a:lnSpc>
                <a:spcPct val="100000"/>
              </a:lnSpc>
            </a:pPr>
            <a:endParaRPr sz="1100" dirty="0">
              <a:latin typeface="Calibri Light"/>
              <a:cs typeface="Calibri Light"/>
            </a:endParaRPr>
          </a:p>
          <a:p>
            <a:pPr>
              <a:lnSpc>
                <a:spcPct val="100000"/>
              </a:lnSpc>
            </a:pPr>
            <a:endParaRPr lang="en-GB" sz="1100" dirty="0">
              <a:latin typeface="Calibri Light"/>
              <a:cs typeface="Calibri Light"/>
            </a:endParaRPr>
          </a:p>
          <a:p>
            <a:pPr>
              <a:lnSpc>
                <a:spcPct val="100000"/>
              </a:lnSpc>
            </a:pPr>
            <a:endParaRPr sz="1100" dirty="0">
              <a:latin typeface="Calibri Light"/>
              <a:cs typeface="Calibri Light"/>
            </a:endParaRPr>
          </a:p>
          <a:p>
            <a:pPr>
              <a:lnSpc>
                <a:spcPct val="100000"/>
              </a:lnSpc>
              <a:spcBef>
                <a:spcPts val="170"/>
              </a:spcBef>
            </a:pPr>
            <a:endParaRPr sz="1100" dirty="0">
              <a:latin typeface="Calibri Light"/>
              <a:cs typeface="Calibri Light"/>
            </a:endParaRPr>
          </a:p>
          <a:p>
            <a:pPr marL="635" algn="ctr">
              <a:lnSpc>
                <a:spcPts val="1040"/>
              </a:lnSpc>
            </a:pPr>
            <a:r>
              <a:rPr sz="900" b="0" spc="-40" dirty="0">
                <a:latin typeface="Calibri Light"/>
                <a:cs typeface="Calibri Light"/>
              </a:rPr>
              <a:t>For</a:t>
            </a:r>
            <a:r>
              <a:rPr sz="900" b="0" spc="-5" dirty="0">
                <a:latin typeface="Calibri Light"/>
                <a:cs typeface="Calibri Light"/>
              </a:rPr>
              <a:t> </a:t>
            </a:r>
            <a:r>
              <a:rPr sz="900" b="0" spc="-40" dirty="0">
                <a:latin typeface="Calibri Light"/>
                <a:cs typeface="Calibri Light"/>
              </a:rPr>
              <a:t>membership</a:t>
            </a:r>
            <a:r>
              <a:rPr sz="900" b="0" spc="-5" dirty="0">
                <a:latin typeface="Calibri Light"/>
                <a:cs typeface="Calibri Light"/>
              </a:rPr>
              <a:t> </a:t>
            </a:r>
            <a:r>
              <a:rPr sz="900" b="0" spc="-35" dirty="0">
                <a:latin typeface="Calibri Light"/>
                <a:cs typeface="Calibri Light"/>
              </a:rPr>
              <a:t>enquiries</a:t>
            </a:r>
            <a:r>
              <a:rPr sz="900" b="0" spc="-5" dirty="0">
                <a:latin typeface="Calibri Light"/>
                <a:cs typeface="Calibri Light"/>
              </a:rPr>
              <a:t> </a:t>
            </a:r>
            <a:r>
              <a:rPr sz="900" b="0" spc="-35" dirty="0">
                <a:latin typeface="Calibri Light"/>
                <a:cs typeface="Calibri Light"/>
              </a:rPr>
              <a:t>please</a:t>
            </a:r>
            <a:r>
              <a:rPr sz="900" b="0" spc="-5" dirty="0">
                <a:latin typeface="Calibri Light"/>
                <a:cs typeface="Calibri Light"/>
              </a:rPr>
              <a:t> </a:t>
            </a:r>
            <a:r>
              <a:rPr sz="900" b="0" spc="-45" dirty="0">
                <a:latin typeface="Calibri Light"/>
                <a:cs typeface="Calibri Light"/>
              </a:rPr>
              <a:t>contact</a:t>
            </a:r>
            <a:r>
              <a:rPr sz="900" b="0" spc="-5" dirty="0">
                <a:latin typeface="Calibri Light"/>
                <a:cs typeface="Calibri Light"/>
              </a:rPr>
              <a:t> </a:t>
            </a:r>
            <a:r>
              <a:rPr sz="900" b="0" spc="-20" dirty="0">
                <a:latin typeface="Calibri Light"/>
                <a:cs typeface="Calibri Light"/>
              </a:rPr>
              <a:t>us</a:t>
            </a:r>
            <a:r>
              <a:rPr sz="900" b="0" spc="-5" dirty="0">
                <a:latin typeface="Calibri Light"/>
                <a:cs typeface="Calibri Light"/>
              </a:rPr>
              <a:t> </a:t>
            </a:r>
            <a:r>
              <a:rPr sz="900" b="0" spc="-25" dirty="0">
                <a:latin typeface="Calibri Light"/>
                <a:cs typeface="Calibri Light"/>
              </a:rPr>
              <a:t>at</a:t>
            </a:r>
            <a:endParaRPr sz="900" dirty="0">
              <a:latin typeface="Calibri Light"/>
              <a:cs typeface="Calibri Light"/>
            </a:endParaRPr>
          </a:p>
          <a:p>
            <a:pPr algn="ctr">
              <a:lnSpc>
                <a:spcPts val="1160"/>
              </a:lnSpc>
              <a:spcAft>
                <a:spcPts val="300"/>
              </a:spcAft>
            </a:pPr>
            <a:r>
              <a:rPr sz="1000" b="1" spc="-10" dirty="0">
                <a:solidFill>
                  <a:schemeClr val="tx1"/>
                </a:solidFill>
                <a:latin typeface="Calibri"/>
                <a:cs typeface="Calibri"/>
                <a:hlinkClick r:id="rId3">
                  <a:extLst>
                    <a:ext uri="{A12FA001-AC4F-418D-AE19-62706E023703}">
                      <ahyp:hlinkClr xmlns:ahyp="http://schemas.microsoft.com/office/drawing/2018/hyperlinkcolor" val="tx"/>
                    </a:ext>
                  </a:extLst>
                </a:hlinkClick>
              </a:rPr>
              <a:t>membershipatcound@btinternet.com</a:t>
            </a:r>
            <a:endParaRPr sz="1000" dirty="0">
              <a:solidFill>
                <a:schemeClr val="tx1"/>
              </a:solidFill>
              <a:latin typeface="Calibri"/>
              <a:cs typeface="Calibri"/>
            </a:endParaRPr>
          </a:p>
          <a:p>
            <a:pPr algn="ctr">
              <a:lnSpc>
                <a:spcPct val="100000"/>
              </a:lnSpc>
              <a:spcBef>
                <a:spcPts val="600"/>
              </a:spcBef>
            </a:pPr>
            <a:r>
              <a:rPr sz="1200" b="1" dirty="0">
                <a:solidFill>
                  <a:schemeClr val="tx2"/>
                </a:solidFill>
                <a:latin typeface="Calibri"/>
                <a:cs typeface="Calibri"/>
              </a:rPr>
              <a:t>FUTURE</a:t>
            </a:r>
            <a:r>
              <a:rPr sz="1200" b="1" spc="180" dirty="0">
                <a:solidFill>
                  <a:schemeClr val="tx2"/>
                </a:solidFill>
                <a:latin typeface="Calibri"/>
                <a:cs typeface="Calibri"/>
              </a:rPr>
              <a:t> </a:t>
            </a:r>
            <a:r>
              <a:rPr sz="1200" b="1" dirty="0">
                <a:solidFill>
                  <a:schemeClr val="tx2"/>
                </a:solidFill>
                <a:latin typeface="Calibri"/>
                <a:cs typeface="Calibri"/>
              </a:rPr>
              <a:t>CLUB</a:t>
            </a:r>
            <a:r>
              <a:rPr sz="1200" b="1" spc="180" dirty="0">
                <a:solidFill>
                  <a:schemeClr val="tx2"/>
                </a:solidFill>
                <a:latin typeface="Calibri"/>
                <a:cs typeface="Calibri"/>
              </a:rPr>
              <a:t> </a:t>
            </a:r>
            <a:r>
              <a:rPr sz="1200" b="1" spc="-10" dirty="0">
                <a:solidFill>
                  <a:schemeClr val="tx2"/>
                </a:solidFill>
                <a:latin typeface="Calibri"/>
                <a:cs typeface="Calibri"/>
              </a:rPr>
              <a:t>EVENTS</a:t>
            </a:r>
            <a:endParaRPr sz="1200" dirty="0">
              <a:solidFill>
                <a:schemeClr val="tx2"/>
              </a:solidFill>
              <a:latin typeface="Calibri"/>
              <a:cs typeface="Calibri"/>
            </a:endParaRPr>
          </a:p>
          <a:p>
            <a:pPr algn="ctr">
              <a:buNone/>
            </a:pPr>
            <a:r>
              <a:rPr lang="en-GB" sz="900" b="1" dirty="0">
                <a:effectLst/>
                <a:latin typeface="Calibri" panose="020F0502020204030204" pitchFamily="34" charset="0"/>
                <a:ea typeface="Times New Roman" panose="02020603050405020304" pitchFamily="18" charset="0"/>
                <a:cs typeface="Calibri" panose="020F0502020204030204" pitchFamily="34" charset="0"/>
              </a:rPr>
              <a:t>18th May </a:t>
            </a:r>
            <a:r>
              <a:rPr lang="en-GB" sz="900" dirty="0">
                <a:effectLst/>
                <a:latin typeface="Calibri Light" panose="020F0302020204030204" pitchFamily="34" charset="0"/>
                <a:ea typeface="Times New Roman" panose="02020603050405020304" pitchFamily="18" charset="0"/>
                <a:cs typeface="Calibri Light" panose="020F0302020204030204" pitchFamily="34" charset="0"/>
              </a:rPr>
              <a:t>French Open Fun Grand Slam Social Event: 2pm - 5pm</a:t>
            </a:r>
            <a:endParaRPr lang="en-GB" sz="900" dirty="0">
              <a:effectLst/>
              <a:latin typeface="Calibri Light" panose="020F0302020204030204" pitchFamily="34" charset="0"/>
              <a:ea typeface="Calibri" panose="020F0502020204030204" pitchFamily="34" charset="0"/>
              <a:cs typeface="Calibri Light" panose="020F0302020204030204" pitchFamily="34" charset="0"/>
            </a:endParaRPr>
          </a:p>
          <a:p>
            <a:pPr algn="ctr">
              <a:buNone/>
            </a:pPr>
            <a:r>
              <a:rPr lang="en-GB" sz="900" dirty="0">
                <a:effectLst/>
                <a:latin typeface="Calibri Light" panose="020F0302020204030204" pitchFamily="34" charset="0"/>
                <a:ea typeface="Times New Roman" panose="02020603050405020304" pitchFamily="18" charset="0"/>
                <a:cs typeface="Calibri Light" panose="020F0302020204030204" pitchFamily="34" charset="0"/>
              </a:rPr>
              <a:t> </a:t>
            </a:r>
            <a:r>
              <a:rPr lang="en-GB" sz="900" b="1" dirty="0">
                <a:latin typeface="Calibri" panose="020F0502020204030204" pitchFamily="34" charset="0"/>
                <a:cs typeface="Calibri" panose="020F0502020204030204" pitchFamily="34" charset="0"/>
              </a:rPr>
              <a:t>8th June </a:t>
            </a:r>
            <a:r>
              <a:rPr lang="en-GB" sz="900" dirty="0">
                <a:effectLst/>
                <a:latin typeface="Calibri Light" panose="020F0302020204030204" pitchFamily="34" charset="0"/>
                <a:ea typeface="Times New Roman" panose="02020603050405020304" pitchFamily="18" charset="0"/>
                <a:cs typeface="Calibri Light" panose="020F0302020204030204" pitchFamily="34" charset="0"/>
              </a:rPr>
              <a:t>Summer Family Fun Day: 11am: 3pm</a:t>
            </a:r>
            <a:endParaRPr lang="en-GB" sz="900" dirty="0">
              <a:effectLst/>
              <a:latin typeface="Calibri Light" panose="020F0302020204030204" pitchFamily="34" charset="0"/>
              <a:ea typeface="Calibri" panose="020F0502020204030204" pitchFamily="34" charset="0"/>
              <a:cs typeface="Calibri Light" panose="020F0302020204030204" pitchFamily="34" charset="0"/>
            </a:endParaRPr>
          </a:p>
          <a:p>
            <a:pPr algn="ctr">
              <a:buNone/>
            </a:pPr>
            <a:r>
              <a:rPr lang="en-GB" sz="900" dirty="0">
                <a:effectLst/>
                <a:latin typeface="Calibri Light" panose="020F0302020204030204" pitchFamily="34" charset="0"/>
                <a:ea typeface="Times New Roman" panose="02020603050405020304" pitchFamily="18" charset="0"/>
                <a:cs typeface="Calibri Light" panose="020F0302020204030204" pitchFamily="34" charset="0"/>
              </a:rPr>
              <a:t> </a:t>
            </a:r>
            <a:r>
              <a:rPr lang="en-GB" sz="900" b="1" dirty="0">
                <a:latin typeface="Calibri" panose="020F0502020204030204" pitchFamily="34" charset="0"/>
                <a:cs typeface="Calibri" panose="020F0502020204030204" pitchFamily="34" charset="0"/>
              </a:rPr>
              <a:t>29th June </a:t>
            </a:r>
            <a:r>
              <a:rPr lang="en-GB" sz="900" dirty="0">
                <a:effectLst/>
                <a:latin typeface="Calibri Light" panose="020F0302020204030204" pitchFamily="34" charset="0"/>
                <a:ea typeface="Times New Roman" panose="02020603050405020304" pitchFamily="18" charset="0"/>
                <a:cs typeface="Calibri Light" panose="020F0302020204030204" pitchFamily="34" charset="0"/>
              </a:rPr>
              <a:t>Wimbledon Fun Grand Slam Social Event: 2pm - 5pm</a:t>
            </a:r>
            <a:endParaRPr lang="en-GB" sz="900" dirty="0">
              <a:effectLst/>
              <a:latin typeface="Calibri Light" panose="020F0302020204030204" pitchFamily="34" charset="0"/>
              <a:ea typeface="Calibri" panose="020F0502020204030204" pitchFamily="34" charset="0"/>
              <a:cs typeface="Calibri Light" panose="020F0302020204030204" pitchFamily="34" charset="0"/>
            </a:endParaRPr>
          </a:p>
          <a:p>
            <a:pPr algn="ctr">
              <a:buNone/>
            </a:pPr>
            <a:r>
              <a:rPr lang="en-GB" sz="900" b="1" dirty="0">
                <a:latin typeface="Calibri" panose="020F0502020204030204" pitchFamily="34" charset="0"/>
                <a:cs typeface="Calibri" panose="020F0502020204030204" pitchFamily="34" charset="0"/>
              </a:rPr>
              <a:t>13th July </a:t>
            </a:r>
            <a:r>
              <a:rPr lang="en-GB" sz="900" dirty="0">
                <a:effectLst/>
                <a:latin typeface="Calibri Light" panose="020F0302020204030204" pitchFamily="34" charset="0"/>
                <a:ea typeface="Times New Roman" panose="02020603050405020304" pitchFamily="18" charset="0"/>
                <a:cs typeface="Calibri Light" panose="020F0302020204030204" pitchFamily="34" charset="0"/>
              </a:rPr>
              <a:t>Wenlock Olympics Tournament Juniors &amp; Adults: 10am - 4pm</a:t>
            </a:r>
            <a:endParaRPr lang="en-GB" sz="900" b="1" spc="-30" dirty="0">
              <a:latin typeface="Calibri Light" panose="020F0302020204030204" pitchFamily="34" charset="0"/>
              <a:cs typeface="Calibri Light" panose="020F0302020204030204" pitchFamily="34" charset="0"/>
            </a:endParaRPr>
          </a:p>
          <a:p>
            <a:pPr marR="165100" indent="-635" algn="ctr">
              <a:lnSpc>
                <a:spcPts val="1300"/>
              </a:lnSpc>
              <a:spcBef>
                <a:spcPts val="600"/>
              </a:spcBef>
              <a:spcAft>
                <a:spcPts val="600"/>
              </a:spcAft>
            </a:pPr>
            <a:r>
              <a:rPr lang="en-GB" sz="1100" b="1" dirty="0">
                <a:latin typeface="Calibri"/>
                <a:cs typeface="Calibri"/>
              </a:rPr>
              <a:t>Adult beginners courses, adults drills and cardio, Juniors Saturday coaching and private lessons</a:t>
            </a:r>
          </a:p>
          <a:p>
            <a:pPr marL="169545" marR="165100" indent="-635" algn="ctr">
              <a:lnSpc>
                <a:spcPts val="1300"/>
              </a:lnSpc>
              <a:spcBef>
                <a:spcPts val="325"/>
              </a:spcBef>
            </a:pPr>
            <a:r>
              <a:rPr sz="1000" spc="-20" dirty="0">
                <a:latin typeface="Calibri"/>
                <a:cs typeface="Calibri"/>
              </a:rPr>
              <a:t>Please</a:t>
            </a:r>
            <a:r>
              <a:rPr sz="1000" spc="-15" dirty="0">
                <a:latin typeface="Calibri"/>
                <a:cs typeface="Calibri"/>
              </a:rPr>
              <a:t> </a:t>
            </a:r>
            <a:r>
              <a:rPr sz="1000" spc="-30" dirty="0">
                <a:latin typeface="Calibri"/>
                <a:cs typeface="Calibri"/>
              </a:rPr>
              <a:t>contact</a:t>
            </a:r>
            <a:r>
              <a:rPr sz="1000" spc="-15" dirty="0">
                <a:latin typeface="Calibri"/>
                <a:cs typeface="Calibri"/>
              </a:rPr>
              <a:t> </a:t>
            </a:r>
            <a:r>
              <a:rPr sz="1000" spc="-25" dirty="0">
                <a:latin typeface="Calibri"/>
                <a:cs typeface="Calibri"/>
              </a:rPr>
              <a:t>Club</a:t>
            </a:r>
            <a:r>
              <a:rPr sz="1000" spc="-20" dirty="0">
                <a:latin typeface="Calibri"/>
                <a:cs typeface="Calibri"/>
              </a:rPr>
              <a:t> </a:t>
            </a:r>
            <a:r>
              <a:rPr sz="1000" spc="-25" dirty="0">
                <a:latin typeface="Calibri"/>
                <a:cs typeface="Calibri"/>
              </a:rPr>
              <a:t>Coach Graham</a:t>
            </a:r>
            <a:r>
              <a:rPr sz="1000" spc="-10" dirty="0">
                <a:latin typeface="Calibri"/>
                <a:cs typeface="Calibri"/>
              </a:rPr>
              <a:t> </a:t>
            </a:r>
            <a:r>
              <a:rPr sz="1000" spc="-20" dirty="0">
                <a:latin typeface="Calibri"/>
                <a:cs typeface="Calibri"/>
              </a:rPr>
              <a:t>Hart</a:t>
            </a:r>
            <a:r>
              <a:rPr lang="en-GB" sz="1000" dirty="0">
                <a:latin typeface="Calibri"/>
                <a:cs typeface="Calibri"/>
              </a:rPr>
              <a:t> </a:t>
            </a:r>
            <a:r>
              <a:rPr sz="1000" spc="-10" dirty="0">
                <a:latin typeface="Calibri"/>
                <a:cs typeface="Calibri"/>
              </a:rPr>
              <a:t>on</a:t>
            </a:r>
            <a:r>
              <a:rPr sz="1000" spc="-35" dirty="0">
                <a:latin typeface="Calibri"/>
                <a:cs typeface="Calibri"/>
              </a:rPr>
              <a:t> </a:t>
            </a:r>
            <a:r>
              <a:rPr sz="1000" b="1" spc="-30" dirty="0">
                <a:latin typeface="Calibri"/>
                <a:cs typeface="Calibri"/>
              </a:rPr>
              <a:t>07960</a:t>
            </a:r>
            <a:r>
              <a:rPr sz="1000" b="1" spc="-35" dirty="0">
                <a:latin typeface="Calibri"/>
                <a:cs typeface="Calibri"/>
              </a:rPr>
              <a:t> </a:t>
            </a:r>
            <a:r>
              <a:rPr sz="1000" b="1" spc="-25" dirty="0">
                <a:latin typeface="Calibri"/>
                <a:cs typeface="Calibri"/>
              </a:rPr>
              <a:t>970</a:t>
            </a:r>
            <a:r>
              <a:rPr sz="1000" b="1" spc="-35" dirty="0">
                <a:latin typeface="Calibri"/>
                <a:cs typeface="Calibri"/>
              </a:rPr>
              <a:t> </a:t>
            </a:r>
            <a:r>
              <a:rPr sz="1000" b="1" spc="-25" dirty="0">
                <a:latin typeface="Calibri"/>
                <a:cs typeface="Calibri"/>
              </a:rPr>
              <a:t>017</a:t>
            </a:r>
            <a:r>
              <a:rPr sz="1000" b="1" spc="-35" dirty="0">
                <a:latin typeface="Calibri"/>
                <a:cs typeface="Calibri"/>
              </a:rPr>
              <a:t> </a:t>
            </a:r>
            <a:r>
              <a:rPr sz="1000" spc="-25" dirty="0">
                <a:latin typeface="Calibri"/>
                <a:cs typeface="Calibri"/>
              </a:rPr>
              <a:t>or</a:t>
            </a:r>
            <a:endParaRPr sz="1000" dirty="0">
              <a:latin typeface="Calibri"/>
              <a:cs typeface="Calibri"/>
            </a:endParaRPr>
          </a:p>
          <a:p>
            <a:pPr algn="ctr">
              <a:lnSpc>
                <a:spcPct val="100000"/>
              </a:lnSpc>
            </a:pPr>
            <a:r>
              <a:rPr sz="1000" b="1" spc="-20" dirty="0">
                <a:latin typeface="Calibri"/>
                <a:cs typeface="Calibri"/>
              </a:rPr>
              <a:t>email </a:t>
            </a:r>
            <a:r>
              <a:rPr sz="1000" b="1" spc="-10" dirty="0">
                <a:latin typeface="Calibri"/>
                <a:cs typeface="Calibri"/>
                <a:hlinkClick r:id="rId4"/>
              </a:rPr>
              <a:t>hartg734@aol.com</a:t>
            </a:r>
            <a:endParaRPr sz="1000" dirty="0">
              <a:latin typeface="Calibri"/>
              <a:cs typeface="Calibri"/>
            </a:endParaRPr>
          </a:p>
        </p:txBody>
      </p:sp>
      <p:pic>
        <p:nvPicPr>
          <p:cNvPr id="3" name="object 3"/>
          <p:cNvPicPr/>
          <p:nvPr/>
        </p:nvPicPr>
        <p:blipFill>
          <a:blip r:embed="rId5" cstate="print"/>
          <a:stretch>
            <a:fillRect/>
          </a:stretch>
        </p:blipFill>
        <p:spPr>
          <a:xfrm>
            <a:off x="5185392" y="397510"/>
            <a:ext cx="713142" cy="713142"/>
          </a:xfrm>
          <a:prstGeom prst="rect">
            <a:avLst/>
          </a:prstGeom>
        </p:spPr>
      </p:pic>
      <p:pic>
        <p:nvPicPr>
          <p:cNvPr id="4" name="object 4"/>
          <p:cNvPicPr/>
          <p:nvPr/>
        </p:nvPicPr>
        <p:blipFill>
          <a:blip r:embed="rId6" cstate="print"/>
          <a:stretch>
            <a:fillRect/>
          </a:stretch>
        </p:blipFill>
        <p:spPr>
          <a:xfrm>
            <a:off x="5213399" y="2199579"/>
            <a:ext cx="667860" cy="667860"/>
          </a:xfrm>
          <a:prstGeom prst="rect">
            <a:avLst/>
          </a:prstGeom>
        </p:spPr>
      </p:pic>
      <p:pic>
        <p:nvPicPr>
          <p:cNvPr id="12" name="Picture 11" descr="A poster for a pub&#10;&#10;AI-generated content may be incorrect.">
            <a:extLst>
              <a:ext uri="{FF2B5EF4-FFF2-40B4-BE49-F238E27FC236}">
                <a16:creationId xmlns:a16="http://schemas.microsoft.com/office/drawing/2014/main" id="{FE56FF25-40D5-D87A-9EE1-BCB7FB1CA2F0}"/>
              </a:ext>
            </a:extLst>
          </p:cNvPr>
          <p:cNvPicPr>
            <a:picLocks noChangeAspect="1"/>
          </p:cNvPicPr>
          <p:nvPr/>
        </p:nvPicPr>
        <p:blipFill>
          <a:blip r:embed="rId7" cstate="print">
            <a:extLst>
              <a:ext uri="{28A0092B-C50C-407E-A947-70E740481C1C}">
                <a14:useLocalDpi xmlns:a14="http://schemas.microsoft.com/office/drawing/2010/main" val="0"/>
              </a:ext>
            </a:extLst>
          </a:blip>
          <a:srcRect t="1859"/>
          <a:stretch/>
        </p:blipFill>
        <p:spPr>
          <a:xfrm>
            <a:off x="322263" y="335280"/>
            <a:ext cx="3381779" cy="4694381"/>
          </a:xfrm>
          <a:prstGeom prst="rect">
            <a:avLst/>
          </a:prstGeom>
        </p:spPr>
      </p:pic>
      <p:grpSp>
        <p:nvGrpSpPr>
          <p:cNvPr id="9" name="Group 8">
            <a:extLst>
              <a:ext uri="{FF2B5EF4-FFF2-40B4-BE49-F238E27FC236}">
                <a16:creationId xmlns:a16="http://schemas.microsoft.com/office/drawing/2014/main" id="{AF0E7708-4F21-ED5E-AAFF-ABF0476B10C0}"/>
              </a:ext>
            </a:extLst>
          </p:cNvPr>
          <p:cNvGrpSpPr/>
          <p:nvPr/>
        </p:nvGrpSpPr>
        <p:grpSpPr>
          <a:xfrm>
            <a:off x="322263" y="5499100"/>
            <a:ext cx="6911976" cy="4864100"/>
            <a:chOff x="322263" y="5346700"/>
            <a:chExt cx="6911976" cy="4864100"/>
          </a:xfrm>
        </p:grpSpPr>
        <p:sp>
          <p:nvSpPr>
            <p:cNvPr id="6" name="TextBox 5">
              <a:extLst>
                <a:ext uri="{FF2B5EF4-FFF2-40B4-BE49-F238E27FC236}">
                  <a16:creationId xmlns:a16="http://schemas.microsoft.com/office/drawing/2014/main" id="{2FB0877E-FA77-30E7-09DA-587309EE2DA2}"/>
                </a:ext>
              </a:extLst>
            </p:cNvPr>
            <p:cNvSpPr txBox="1"/>
            <p:nvPr/>
          </p:nvSpPr>
          <p:spPr>
            <a:xfrm>
              <a:off x="322263" y="5346700"/>
              <a:ext cx="6911976" cy="4864100"/>
            </a:xfrm>
            <a:prstGeom prst="rect">
              <a:avLst/>
            </a:prstGeom>
            <a:noFill/>
            <a:ln>
              <a:solidFill>
                <a:schemeClr val="accent3"/>
              </a:solidFill>
            </a:ln>
          </p:spPr>
          <p:txBody>
            <a:bodyPr wrap="square" lIns="54000" tIns="54000" rIns="54000" bIns="54000" numCol="2" spcCol="108000" rtlCol="0">
              <a:noAutofit/>
            </a:bodyPr>
            <a:lstStyle/>
            <a:p>
              <a:pPr lvl="3" algn="l"/>
              <a:r>
                <a:rPr lang="en-GB" sz="1000" dirty="0">
                  <a:latin typeface="Calibri Light" panose="020F0302020204030204" pitchFamily="34" charset="0"/>
                  <a:cs typeface="Calibri Light" panose="020F0302020204030204" pitchFamily="34" charset="0"/>
                </a:rPr>
                <a:t>Pitchford Village Hall has </a:t>
              </a:r>
            </a:p>
            <a:p>
              <a:pPr lvl="3" algn="l"/>
              <a:r>
                <a:rPr lang="en-GB" sz="1000" dirty="0">
                  <a:latin typeface="Calibri Light" panose="020F0302020204030204" pitchFamily="34" charset="0"/>
                  <a:cs typeface="Calibri Light" panose="020F0302020204030204" pitchFamily="34" charset="0"/>
                </a:rPr>
                <a:t>been part of our</a:t>
              </a:r>
            </a:p>
            <a:p>
              <a:pPr lvl="3" algn="l"/>
              <a:r>
                <a:rPr lang="en-GB" sz="1000" dirty="0">
                  <a:latin typeface="Calibri Light" panose="020F0302020204030204" pitchFamily="34" charset="0"/>
                  <a:cs typeface="Calibri Light" panose="020F0302020204030204" pitchFamily="34" charset="0"/>
                </a:rPr>
                <a:t>community for nearly </a:t>
              </a:r>
            </a:p>
            <a:p>
              <a:pPr lvl="3" algn="l"/>
              <a:r>
                <a:rPr lang="en-GB" sz="1000" dirty="0">
                  <a:latin typeface="Calibri Light" panose="020F0302020204030204" pitchFamily="34" charset="0"/>
                  <a:cs typeface="Calibri Light" panose="020F0302020204030204" pitchFamily="34" charset="0"/>
                </a:rPr>
                <a:t>100 years. During this </a:t>
              </a:r>
            </a:p>
            <a:p>
              <a:pPr lvl="3" algn="l"/>
              <a:r>
                <a:rPr lang="en-GB" sz="1000" dirty="0">
                  <a:latin typeface="Calibri Light" panose="020F0302020204030204" pitchFamily="34" charset="0"/>
                  <a:cs typeface="Calibri Light" panose="020F0302020204030204" pitchFamily="34" charset="0"/>
                </a:rPr>
                <a:t>time, It has been managed </a:t>
              </a:r>
              <a:br>
                <a:rPr lang="en-GB" sz="1000" dirty="0">
                  <a:latin typeface="Calibri Light" panose="020F0302020204030204" pitchFamily="34" charset="0"/>
                  <a:cs typeface="Calibri Light" panose="020F0302020204030204" pitchFamily="34" charset="0"/>
                </a:rPr>
              </a:br>
              <a:r>
                <a:rPr lang="en-GB" sz="1000" dirty="0">
                  <a:latin typeface="Calibri Light" panose="020F0302020204030204" pitchFamily="34" charset="0"/>
                  <a:cs typeface="Calibri Light" panose="020F0302020204030204" pitchFamily="34" charset="0"/>
                </a:rPr>
                <a:t>by volunteers and used by </a:t>
              </a:r>
              <a:br>
                <a:rPr lang="en-GB" sz="1000" dirty="0">
                  <a:latin typeface="Calibri Light" panose="020F0302020204030204" pitchFamily="34" charset="0"/>
                  <a:cs typeface="Calibri Light" panose="020F0302020204030204" pitchFamily="34" charset="0"/>
                </a:rPr>
              </a:br>
              <a:r>
                <a:rPr lang="en-GB" sz="1000" dirty="0">
                  <a:latin typeface="Calibri Light" panose="020F0302020204030204" pitchFamily="34" charset="0"/>
                  <a:cs typeface="Calibri Light" panose="020F0302020204030204" pitchFamily="34" charset="0"/>
                </a:rPr>
                <a:t>the local community for </a:t>
              </a:r>
              <a:br>
                <a:rPr lang="en-GB" sz="1000" dirty="0">
                  <a:latin typeface="Calibri Light" panose="020F0302020204030204" pitchFamily="34" charset="0"/>
                  <a:cs typeface="Calibri Light" panose="020F0302020204030204" pitchFamily="34" charset="0"/>
                </a:rPr>
              </a:br>
              <a:r>
                <a:rPr lang="en-GB" sz="1000" dirty="0">
                  <a:latin typeface="Calibri Light" panose="020F0302020204030204" pitchFamily="34" charset="0"/>
                  <a:cs typeface="Calibri Light" panose="020F0302020204030204" pitchFamily="34" charset="0"/>
                </a:rPr>
                <a:t>family events, </a:t>
              </a:r>
              <a:br>
                <a:rPr lang="en-GB" sz="1000" dirty="0">
                  <a:latin typeface="Calibri Light" panose="020F0302020204030204" pitchFamily="34" charset="0"/>
                  <a:cs typeface="Calibri Light" panose="020F0302020204030204" pitchFamily="34" charset="0"/>
                </a:rPr>
              </a:br>
              <a:r>
                <a:rPr lang="en-GB" sz="1000" dirty="0">
                  <a:latin typeface="Calibri Light" panose="020F0302020204030204" pitchFamily="34" charset="0"/>
                  <a:cs typeface="Calibri Light" panose="020F0302020204030204" pitchFamily="34" charset="0"/>
                </a:rPr>
                <a:t>neighbourhood </a:t>
              </a:r>
            </a:p>
            <a:p>
              <a:pPr lvl="3" algn="l"/>
              <a:r>
                <a:rPr lang="en-GB" sz="1000" dirty="0">
                  <a:latin typeface="Calibri Light" panose="020F0302020204030204" pitchFamily="34" charset="0"/>
                  <a:cs typeface="Calibri Light" panose="020F0302020204030204" pitchFamily="34" charset="0"/>
                </a:rPr>
                <a:t>get-togethers, charity </a:t>
              </a:r>
            </a:p>
            <a:p>
              <a:pPr lvl="3" algn="l"/>
              <a:r>
                <a:rPr lang="en-GB" sz="1000" dirty="0">
                  <a:latin typeface="Calibri Light" panose="020F0302020204030204" pitchFamily="34" charset="0"/>
                  <a:cs typeface="Calibri Light" panose="020F0302020204030204" pitchFamily="34" charset="0"/>
                </a:rPr>
                <a:t>fundraisers, election </a:t>
              </a:r>
            </a:p>
            <a:p>
              <a:pPr lvl="3" algn="l"/>
              <a:r>
                <a:rPr lang="en-GB" sz="1000" dirty="0">
                  <a:latin typeface="Calibri Light" panose="020F0302020204030204" pitchFamily="34" charset="0"/>
                  <a:cs typeface="Calibri Light" panose="020F0302020204030204" pitchFamily="34" charset="0"/>
                </a:rPr>
                <a:t>polls,  training events,</a:t>
              </a:r>
            </a:p>
            <a:p>
              <a:pPr lvl="3" algn="l">
                <a:spcAft>
                  <a:spcPts val="400"/>
                </a:spcAft>
              </a:pPr>
              <a:r>
                <a:rPr lang="en-GB" sz="1000" dirty="0">
                  <a:latin typeface="Calibri Light" panose="020F0302020204030204" pitchFamily="34" charset="0"/>
                  <a:cs typeface="Calibri Light" panose="020F0302020204030204" pitchFamily="34" charset="0"/>
                </a:rPr>
                <a:t>fitness classes, </a:t>
              </a:r>
              <a:br>
                <a:rPr lang="en-GB" sz="1000" dirty="0">
                  <a:latin typeface="Calibri Light" panose="020F0302020204030204" pitchFamily="34" charset="0"/>
                  <a:cs typeface="Calibri Light" panose="020F0302020204030204" pitchFamily="34" charset="0"/>
                </a:rPr>
              </a:br>
              <a:r>
                <a:rPr lang="en-GB" sz="1000" dirty="0">
                  <a:latin typeface="Calibri Light" panose="020F0302020204030204" pitchFamily="34" charset="0"/>
                  <a:cs typeface="Calibri Light" panose="020F0302020204030204" pitchFamily="34" charset="0"/>
                </a:rPr>
                <a:t>professional meetings and many </a:t>
              </a:r>
              <a:r>
                <a:rPr lang="en-GB" sz="1000" dirty="0" err="1">
                  <a:latin typeface="Calibri Light" panose="020F0302020204030204" pitchFamily="34" charset="0"/>
                  <a:cs typeface="Calibri Light" panose="020F0302020204030204" pitchFamily="34" charset="0"/>
                </a:rPr>
                <a:t>many</a:t>
              </a:r>
              <a:r>
                <a:rPr lang="en-GB" sz="1000" dirty="0">
                  <a:latin typeface="Calibri Light" panose="020F0302020204030204" pitchFamily="34" charset="0"/>
                  <a:cs typeface="Calibri Light" panose="020F0302020204030204" pitchFamily="34" charset="0"/>
                </a:rPr>
                <a:t> other things!</a:t>
              </a:r>
            </a:p>
            <a:p>
              <a:pPr lvl="3" algn="l">
                <a:spcAft>
                  <a:spcPts val="400"/>
                </a:spcAft>
              </a:pPr>
              <a:r>
                <a:rPr lang="en-GB" sz="1000" dirty="0">
                  <a:latin typeface="Calibri Light" panose="020F0302020204030204" pitchFamily="34" charset="0"/>
                  <a:cs typeface="Calibri Light" panose="020F0302020204030204" pitchFamily="34" charset="0"/>
                </a:rPr>
                <a:t>The team at PVH are inviting members of the community to support the PVH charity by joining our ‘Do One Thing’ campaign. We are asking friends and neighbours to join us in looking after the Hall and ensuring its continuity by volunteering to ‘do one thing’ for the Hall  this year. </a:t>
              </a:r>
            </a:p>
            <a:p>
              <a:pPr>
                <a:spcAft>
                  <a:spcPts val="400"/>
                </a:spcAft>
              </a:pPr>
              <a:r>
                <a:rPr lang="en-GB" sz="1000" dirty="0">
                  <a:latin typeface="Calibri Light" panose="020F0302020204030204" pitchFamily="34" charset="0"/>
                  <a:cs typeface="Calibri Light" panose="020F0302020204030204" pitchFamily="34" charset="0"/>
                </a:rPr>
                <a:t>We will be collating a list of activities that you can volunteer to do…ranging from pulling pints to decorating the Christmas tree. We are hopeful that there is something for everyone and that we  can make the most of the skills , experience and generosity that we have in the community.</a:t>
              </a:r>
            </a:p>
            <a:p>
              <a:pPr>
                <a:spcAft>
                  <a:spcPts val="300"/>
                </a:spcAft>
              </a:pPr>
              <a:r>
                <a:rPr lang="en-GB" sz="1000" dirty="0">
                  <a:latin typeface="Calibri Light" panose="020F0302020204030204" pitchFamily="34" charset="0"/>
                  <a:cs typeface="Calibri Light" panose="020F0302020204030204" pitchFamily="34" charset="0"/>
                </a:rPr>
                <a:t>You don’t need to commit to do anything long term or get involved with the committee meetings and paperwork (unless you want to of course!). So take a look at some of the example tasks below, and look out for updates on our Facebook and Instagram pages. We will also display information on the notice board at the Hall. </a:t>
              </a:r>
            </a:p>
            <a:p>
              <a:pPr>
                <a:spcAft>
                  <a:spcPts val="300"/>
                </a:spcAft>
              </a:pPr>
              <a:r>
                <a:rPr lang="en-GB" sz="1000" dirty="0">
                  <a:latin typeface="Calibri Light" panose="020F0302020204030204" pitchFamily="34" charset="0"/>
                  <a:cs typeface="Calibri Light" panose="020F0302020204030204" pitchFamily="34" charset="0"/>
                </a:rPr>
                <a:t>It would be great if, by ‘doing one thing’ for PVH this year, we can bring the community together, meet more people and widen our network of friends, neighbours and helpers.  </a:t>
              </a:r>
            </a:p>
            <a:p>
              <a:pPr>
                <a:spcAft>
                  <a:spcPts val="300"/>
                </a:spcAft>
              </a:pPr>
              <a:r>
                <a:rPr lang="en-GB" sz="1000" dirty="0">
                  <a:latin typeface="Calibri Light" panose="020F0302020204030204" pitchFamily="34" charset="0"/>
                  <a:cs typeface="Calibri Light" panose="020F0302020204030204" pitchFamily="34" charset="0"/>
                </a:rPr>
                <a:t>This could also be a good opportunity for CV building, Duke of Edinburgh Award activities and using a paid a ‘volunteer day’ if you are lucky enough to have them.</a:t>
              </a:r>
            </a:p>
            <a:p>
              <a:pPr>
                <a:spcAft>
                  <a:spcPts val="600"/>
                </a:spcAft>
              </a:pPr>
              <a:r>
                <a:rPr lang="en-GB" sz="1000" dirty="0">
                  <a:latin typeface="Calibri Light" panose="020F0302020204030204" pitchFamily="34" charset="0"/>
                  <a:cs typeface="Calibri Light" panose="020F0302020204030204" pitchFamily="34" charset="0"/>
                </a:rPr>
                <a:t>If you are interested in getting involved  or want to share about any ideas you may have please get in touch with us via social media, or email Miriam direct  at miriamdavies@hotmail.co.uk.</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Pull a pint or two behind the bar at Pub Night</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Write a review on our Facebook Page</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Use your green fingers to trim our hedges or cut the grass</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Hire the hall for your next meeting or event</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Flip some eggs and make some brews at our next Breakfast butties event</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Decorate the Christmas tree and string up some tinsel at Christmas time</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Recommend the Hall to a friend</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Show off your DIY skills and help us with ad-hoc repairs and decorating</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Share your ideas for community events and fundraisers</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Signposts us to any  food vendors you might know, who may want to join us at Pub Night</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Give some time and bring your duster to our big Spring clean</a:t>
              </a:r>
            </a:p>
            <a:p>
              <a:pPr marL="171450" indent="-171450">
                <a:spcAft>
                  <a:spcPts val="200"/>
                </a:spcAft>
                <a:buClr>
                  <a:schemeClr val="accent3"/>
                </a:buClr>
                <a:buFont typeface="Wingdings" panose="05000000000000000000" pitchFamily="2" charset="2"/>
                <a:buChar char="ü"/>
              </a:pPr>
              <a:r>
                <a:rPr lang="en-GB" sz="1000" dirty="0">
                  <a:latin typeface="Calibri Light" panose="020F0302020204030204" pitchFamily="34" charset="0"/>
                  <a:cs typeface="Calibri Light" panose="020F0302020204030204" pitchFamily="34" charset="0"/>
                </a:rPr>
                <a:t>Bring your tech savvy skills and help us build a website</a:t>
              </a:r>
            </a:p>
          </p:txBody>
        </p:sp>
        <p:pic>
          <p:nvPicPr>
            <p:cNvPr id="11" name="Picture 10" descr="A group of hands with text&#10;&#10;AI-generated content may be incorrect.">
              <a:extLst>
                <a:ext uri="{FF2B5EF4-FFF2-40B4-BE49-F238E27FC236}">
                  <a16:creationId xmlns:a16="http://schemas.microsoft.com/office/drawing/2014/main" id="{1BC17634-33DD-0FF4-648F-A568B8D2F958}"/>
                </a:ext>
              </a:extLst>
            </p:cNvPr>
            <p:cNvPicPr>
              <a:picLocks noChangeAspect="1"/>
            </p:cNvPicPr>
            <p:nvPr/>
          </p:nvPicPr>
          <p:blipFill>
            <a:blip r:embed="rId8">
              <a:extLst>
                <a:ext uri="{28A0092B-C50C-407E-A947-70E740481C1C}">
                  <a14:useLocalDpi xmlns:a14="http://schemas.microsoft.com/office/drawing/2010/main" val="0"/>
                </a:ext>
              </a:extLst>
            </a:blip>
            <a:srcRect l="7741" r="2613" b="8186"/>
            <a:stretch/>
          </p:blipFill>
          <p:spPr bwMode="auto">
            <a:xfrm>
              <a:off x="1853152" y="5350083"/>
              <a:ext cx="1929861" cy="1976547"/>
            </a:xfrm>
            <a:prstGeom prst="rect">
              <a:avLst/>
            </a:prstGeom>
            <a:noFill/>
            <a:ln>
              <a:noFill/>
            </a:ln>
          </p:spPr>
        </p:pic>
      </p:grpSp>
      <p:sp>
        <p:nvSpPr>
          <p:cNvPr id="7" name="TextBox 6">
            <a:extLst>
              <a:ext uri="{FF2B5EF4-FFF2-40B4-BE49-F238E27FC236}">
                <a16:creationId xmlns:a16="http://schemas.microsoft.com/office/drawing/2014/main" id="{6008E810-E63A-5569-9FEE-747BC5D55573}"/>
              </a:ext>
            </a:extLst>
          </p:cNvPr>
          <p:cNvSpPr txBox="1"/>
          <p:nvPr/>
        </p:nvSpPr>
        <p:spPr>
          <a:xfrm>
            <a:off x="322263" y="5162033"/>
            <a:ext cx="6911975" cy="360000"/>
          </a:xfrm>
          <a:prstGeom prst="rect">
            <a:avLst/>
          </a:prstGeom>
          <a:solidFill>
            <a:schemeClr val="accent3"/>
          </a:solidFill>
          <a:ln>
            <a:solidFill>
              <a:schemeClr val="accent3"/>
            </a:solidFill>
          </a:ln>
        </p:spPr>
        <p:txBody>
          <a:bodyPr wrap="square" lIns="0" tIns="0" rIns="0" bIns="0" anchor="ctr" anchorCtr="0">
            <a:noAutofit/>
          </a:bodyPr>
          <a:lstStyle/>
          <a:p>
            <a:pPr algn="ctr"/>
            <a:r>
              <a:rPr lang="en-GB" sz="2000" spc="300" dirty="0">
                <a:solidFill>
                  <a:schemeClr val="bg1"/>
                </a:solidFill>
                <a:latin typeface="+mn-lt"/>
                <a:cs typeface="Calibri Light" panose="020F0302020204030204" pitchFamily="34" charset="0"/>
              </a:rPr>
              <a:t>PVH VOLUNTEER CAMPAIGN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69FC8F-F65A-AF0C-C433-5EDF5FB96F5A}"/>
              </a:ext>
            </a:extLst>
          </p:cNvPr>
          <p:cNvSpPr/>
          <p:nvPr/>
        </p:nvSpPr>
        <p:spPr>
          <a:xfrm>
            <a:off x="322262" y="330200"/>
            <a:ext cx="4548188" cy="70485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34DCD5E-24FF-8404-57C0-600738E3B714}"/>
              </a:ext>
            </a:extLst>
          </p:cNvPr>
          <p:cNvSpPr txBox="1"/>
          <p:nvPr/>
        </p:nvSpPr>
        <p:spPr>
          <a:xfrm>
            <a:off x="322262" y="374650"/>
            <a:ext cx="4548188" cy="646331"/>
          </a:xfrm>
          <a:prstGeom prst="rect">
            <a:avLst/>
          </a:prstGeom>
          <a:noFill/>
        </p:spPr>
        <p:txBody>
          <a:bodyPr wrap="square" rtlCol="0">
            <a:spAutoFit/>
          </a:bodyPr>
          <a:lstStyle/>
          <a:p>
            <a:pPr algn="ctr"/>
            <a:r>
              <a:rPr lang="en-GB" sz="3600" dirty="0">
                <a:solidFill>
                  <a:schemeClr val="bg1"/>
                </a:solidFill>
                <a:latin typeface="Georgia Pro Black" panose="020F0502020204030204" pitchFamily="18" charset="0"/>
              </a:rPr>
              <a:t>What’s On</a:t>
            </a:r>
          </a:p>
        </p:txBody>
      </p:sp>
      <p:pic>
        <p:nvPicPr>
          <p:cNvPr id="14" name="Graphic 13" descr="Sheep outline">
            <a:extLst>
              <a:ext uri="{FF2B5EF4-FFF2-40B4-BE49-F238E27FC236}">
                <a16:creationId xmlns:a16="http://schemas.microsoft.com/office/drawing/2014/main" id="{2F5B605F-2EFB-0375-B887-7555AF8FE2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2263" y="298450"/>
            <a:ext cx="806450" cy="806450"/>
          </a:xfrm>
          <a:prstGeom prst="rect">
            <a:avLst/>
          </a:prstGeom>
        </p:spPr>
      </p:pic>
      <p:pic>
        <p:nvPicPr>
          <p:cNvPr id="17" name="Graphic 16" descr="Sheep outline">
            <a:extLst>
              <a:ext uri="{FF2B5EF4-FFF2-40B4-BE49-F238E27FC236}">
                <a16:creationId xmlns:a16="http://schemas.microsoft.com/office/drawing/2014/main" id="{00BEF5CF-8B65-D7AE-16E6-92A7491593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064000" y="298450"/>
            <a:ext cx="806450" cy="806450"/>
          </a:xfrm>
          <a:prstGeom prst="rect">
            <a:avLst/>
          </a:prstGeom>
        </p:spPr>
      </p:pic>
      <p:sp>
        <p:nvSpPr>
          <p:cNvPr id="2" name="TextBox 1">
            <a:extLst>
              <a:ext uri="{FF2B5EF4-FFF2-40B4-BE49-F238E27FC236}">
                <a16:creationId xmlns:a16="http://schemas.microsoft.com/office/drawing/2014/main" id="{4DD855ED-EC73-8EA9-297F-9B1BD79A73C0}"/>
              </a:ext>
            </a:extLst>
          </p:cNvPr>
          <p:cNvSpPr txBox="1"/>
          <p:nvPr/>
        </p:nvSpPr>
        <p:spPr>
          <a:xfrm>
            <a:off x="322263" y="1087120"/>
            <a:ext cx="4548187" cy="9403080"/>
          </a:xfrm>
          <a:prstGeom prst="rect">
            <a:avLst/>
          </a:prstGeom>
          <a:noFill/>
        </p:spPr>
        <p:txBody>
          <a:bodyPr wrap="square" lIns="0" tIns="0" rIns="0" bIns="0" numCol="2" spcCol="180000" rtlCol="0">
            <a:noAutofit/>
          </a:bodyPr>
          <a:lstStyle/>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Friday 9th May</a:t>
            </a:r>
          </a:p>
          <a:p>
            <a:pPr>
              <a:lnSpc>
                <a:spcPts val="1100"/>
              </a:lnSpc>
              <a:spcAft>
                <a:spcPts val="300"/>
              </a:spcAft>
            </a:pPr>
            <a:r>
              <a:rPr lang="en-GB" sz="1050" dirty="0">
                <a:latin typeface="Calibri Light" panose="020F0302020204030204" pitchFamily="34" charset="0"/>
                <a:cs typeface="Calibri Light" panose="020F0302020204030204" pitchFamily="34" charset="0"/>
              </a:rPr>
              <a:t>Pitchford Village Hall marks the 80th Anniversary of VE Day with a special themed Pub Night featuring music from the 1940s and a wartime-inspired corned beef hash, and the usual choice of beer, wine and soft drinks.  Cash payments only, please.  Doors open at 7.30pm.  As always, children and well-behaved dogs very welcome. </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Saturday 10th and Sunday 11th May</a:t>
            </a:r>
          </a:p>
          <a:p>
            <a:pPr>
              <a:lnSpc>
                <a:spcPts val="1100"/>
              </a:lnSpc>
              <a:spcAft>
                <a:spcPts val="300"/>
              </a:spcAft>
            </a:pPr>
            <a:r>
              <a:rPr lang="en-GB" sz="1050" dirty="0">
                <a:latin typeface="Calibri Light" panose="020F0302020204030204" pitchFamily="34" charset="0"/>
                <a:cs typeface="Calibri Light" panose="020F0302020204030204" pitchFamily="34" charset="0"/>
              </a:rPr>
              <a:t>Shrewsbury Regatta sees competitive rowers from across the country gathering to test their skills and speed.  Competitions for 8s, 4s and pairs as well as quad, double and single sculls will be racing across both days from 9am to 4pm.  Watch the races for free from the riverside paths at The Quarry, Shrewsbury and on the boathouse side of the river.  Bar and barbecue available throughout both days.</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Sunday 11th May</a:t>
            </a:r>
          </a:p>
          <a:p>
            <a:pPr>
              <a:lnSpc>
                <a:spcPts val="1100"/>
              </a:lnSpc>
              <a:spcAft>
                <a:spcPts val="300"/>
              </a:spcAft>
            </a:pPr>
            <a:r>
              <a:rPr lang="en-GB" sz="1050" dirty="0">
                <a:latin typeface="Calibri Light" panose="020F0302020204030204" pitchFamily="34" charset="0"/>
                <a:cs typeface="Calibri Light" panose="020F0302020204030204" pitchFamily="34" charset="0"/>
              </a:rPr>
              <a:t>VE Day celebrations at Ryton Village </a:t>
            </a:r>
            <a:br>
              <a:rPr lang="en-GB" sz="1050" dirty="0">
                <a:latin typeface="Calibri Light" panose="020F0302020204030204" pitchFamily="34" charset="0"/>
                <a:cs typeface="Calibri Light" panose="020F0302020204030204" pitchFamily="34" charset="0"/>
              </a:rPr>
            </a:br>
            <a:r>
              <a:rPr lang="en-GB" sz="1050" dirty="0">
                <a:latin typeface="Calibri Light" panose="020F0302020204030204" pitchFamily="34" charset="0"/>
                <a:cs typeface="Calibri Light" panose="020F0302020204030204" pitchFamily="34" charset="0"/>
              </a:rPr>
              <a:t>Hall with tea, cakes and fizz from 2pm to 4.30pm.</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Friday 16th May</a:t>
            </a:r>
          </a:p>
          <a:p>
            <a:pPr>
              <a:lnSpc>
                <a:spcPts val="1100"/>
              </a:lnSpc>
              <a:spcAft>
                <a:spcPts val="300"/>
              </a:spcAft>
            </a:pPr>
            <a:r>
              <a:rPr lang="en-GB" sz="1050" dirty="0">
                <a:latin typeface="Calibri Light" panose="020F0302020204030204" pitchFamily="34" charset="0"/>
                <a:cs typeface="Calibri Light" panose="020F0302020204030204" pitchFamily="34" charset="0"/>
              </a:rPr>
              <a:t>Wine tasting evening in support of The Friends of the Fox at Ryton Village Hall.  Tickets available from Chrissie on </a:t>
            </a:r>
            <a:br>
              <a:rPr lang="en-GB" sz="1050" dirty="0">
                <a:latin typeface="Calibri Light" panose="020F0302020204030204" pitchFamily="34" charset="0"/>
                <a:cs typeface="Calibri Light" panose="020F0302020204030204" pitchFamily="34" charset="0"/>
              </a:rPr>
            </a:br>
            <a:r>
              <a:rPr lang="en-GB" sz="1050" dirty="0">
                <a:latin typeface="Calibri Light" panose="020F0302020204030204" pitchFamily="34" charset="0"/>
                <a:cs typeface="Calibri Light" panose="020F0302020204030204" pitchFamily="34" charset="0"/>
              </a:rPr>
              <a:t>07506 845928.</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Tuesday 20th May</a:t>
            </a:r>
          </a:p>
          <a:p>
            <a:pPr>
              <a:lnSpc>
                <a:spcPts val="1100"/>
              </a:lnSpc>
              <a:spcAft>
                <a:spcPts val="300"/>
              </a:spcAft>
            </a:pPr>
            <a:r>
              <a:rPr lang="en-GB" sz="1050" dirty="0">
                <a:latin typeface="Calibri Light" panose="020F0302020204030204" pitchFamily="34" charset="0"/>
                <a:cs typeface="Calibri Light" panose="020F0302020204030204" pitchFamily="34" charset="0"/>
              </a:rPr>
              <a:t>Annual Parish Meeting will be held at Pitchford Village Hall at 7.30pm.  All residents from Acton Burnell, </a:t>
            </a:r>
            <a:br>
              <a:rPr lang="en-GB" sz="1050" dirty="0">
                <a:latin typeface="Calibri Light" panose="020F0302020204030204" pitchFamily="34" charset="0"/>
                <a:cs typeface="Calibri Light" panose="020F0302020204030204" pitchFamily="34" charset="0"/>
              </a:rPr>
            </a:br>
            <a:r>
              <a:rPr lang="en-GB" sz="1050" dirty="0" err="1">
                <a:latin typeface="Calibri Light" panose="020F0302020204030204" pitchFamily="34" charset="0"/>
                <a:cs typeface="Calibri Light" panose="020F0302020204030204" pitchFamily="34" charset="0"/>
              </a:rPr>
              <a:t>Frodesley</a:t>
            </a:r>
            <a:r>
              <a:rPr lang="en-GB" sz="1050" dirty="0">
                <a:latin typeface="Calibri Light" panose="020F0302020204030204" pitchFamily="34" charset="0"/>
                <a:cs typeface="Calibri Light" panose="020F0302020204030204" pitchFamily="34" charset="0"/>
              </a:rPr>
              <a:t>, Pitchford, Langley and </a:t>
            </a:r>
            <a:r>
              <a:rPr lang="en-GB" sz="1050" dirty="0" err="1">
                <a:latin typeface="Calibri Light" panose="020F0302020204030204" pitchFamily="34" charset="0"/>
                <a:cs typeface="Calibri Light" panose="020F0302020204030204" pitchFamily="34" charset="0"/>
              </a:rPr>
              <a:t>Ruckley</a:t>
            </a:r>
            <a:r>
              <a:rPr lang="en-GB" sz="1050" dirty="0">
                <a:latin typeface="Calibri Light" panose="020F0302020204030204" pitchFamily="34" charset="0"/>
                <a:cs typeface="Calibri Light" panose="020F0302020204030204" pitchFamily="34" charset="0"/>
              </a:rPr>
              <a:t> are welcome to come along to hear an update on the work of the Parish Council over the past 12 months, in addition to presentations from some interesting local organisations. Take </a:t>
            </a:r>
            <a:br>
              <a:rPr lang="en-GB" sz="1050" dirty="0">
                <a:latin typeface="Calibri Light" panose="020F0302020204030204" pitchFamily="34" charset="0"/>
                <a:cs typeface="Calibri Light" panose="020F0302020204030204" pitchFamily="34" charset="0"/>
              </a:rPr>
            </a:br>
            <a:r>
              <a:rPr lang="en-GB" sz="1050" dirty="0">
                <a:latin typeface="Calibri Light" panose="020F0302020204030204" pitchFamily="34" charset="0"/>
                <a:cs typeface="Calibri Light" panose="020F0302020204030204" pitchFamily="34" charset="0"/>
              </a:rPr>
              <a:t>the opportunity to ask questions and offer comments and ideas.  Refreshments provided. </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Saturday 24th May</a:t>
            </a:r>
          </a:p>
          <a:p>
            <a:pPr>
              <a:lnSpc>
                <a:spcPts val="1100"/>
              </a:lnSpc>
              <a:spcAft>
                <a:spcPts val="300"/>
              </a:spcAft>
            </a:pPr>
            <a:r>
              <a:rPr lang="en-GB" sz="1050" dirty="0">
                <a:latin typeface="Calibri Light" panose="020F0302020204030204" pitchFamily="34" charset="0"/>
                <a:cs typeface="Calibri Light" panose="020F0302020204030204" pitchFamily="34" charset="0"/>
              </a:rPr>
              <a:t>Shropshire’s farmers and countryside enthusiasts take centre stage again at the Shropshire Agricultural Show at the West Mid Showground, Shrewsbury.  Everything from livestock and tractors to birds of prey and monster trucks will be on display, with exciting entertainment in the main arena, and a wide range of stalls and food outlets.  Live music throughout the day to help things go with a swing.  Go to </a:t>
            </a:r>
            <a:r>
              <a:rPr lang="en-GB" sz="1050" b="1" dirty="0">
                <a:solidFill>
                  <a:schemeClr val="tx1"/>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www.shropshirecountyshow.com/about-us/ </a:t>
            </a:r>
            <a:r>
              <a:rPr lang="en-GB" sz="1050" dirty="0">
                <a:latin typeface="Calibri Light" panose="020F0302020204030204" pitchFamily="34" charset="0"/>
                <a:cs typeface="Calibri Light" panose="020F0302020204030204" pitchFamily="34" charset="0"/>
              </a:rPr>
              <a:t>for more information and to order tickets.</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Friday 13th June</a:t>
            </a:r>
          </a:p>
          <a:p>
            <a:pPr>
              <a:lnSpc>
                <a:spcPts val="1100"/>
              </a:lnSpc>
              <a:spcAft>
                <a:spcPts val="600"/>
              </a:spcAft>
            </a:pPr>
            <a:r>
              <a:rPr lang="en-GB" sz="1050" dirty="0">
                <a:latin typeface="Calibri Light" panose="020F0302020204030204" pitchFamily="34" charset="0"/>
                <a:cs typeface="Calibri Light" panose="020F0302020204030204" pitchFamily="34" charset="0"/>
              </a:rPr>
              <a:t>Pub Night at Pitchford Village Hall comes around again.  Join your neighbours and friends for a pint or a cheeky glass of wine, and a chinwag.  Drinks on sale from 7.30pm.</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Friday 13th June</a:t>
            </a:r>
          </a:p>
          <a:p>
            <a:pPr>
              <a:lnSpc>
                <a:spcPts val="1100"/>
              </a:lnSpc>
              <a:spcAft>
                <a:spcPts val="300"/>
              </a:spcAft>
            </a:pPr>
            <a:r>
              <a:rPr lang="en-GB" sz="1050" dirty="0">
                <a:latin typeface="Calibri Light" panose="020F0302020204030204" pitchFamily="34" charset="0"/>
                <a:cs typeface="Calibri Light" panose="020F0302020204030204" pitchFamily="34" charset="0"/>
              </a:rPr>
              <a:t>Dance Anthem Orchestra performing at </a:t>
            </a:r>
            <a:r>
              <a:rPr lang="en-GB" sz="1050" dirty="0" err="1">
                <a:latin typeface="Calibri Light" panose="020F0302020204030204" pitchFamily="34" charset="0"/>
                <a:cs typeface="Calibri Light" panose="020F0302020204030204" pitchFamily="34" charset="0"/>
              </a:rPr>
              <a:t>Attingham</a:t>
            </a:r>
            <a:r>
              <a:rPr lang="en-GB" sz="1050" dirty="0">
                <a:latin typeface="Calibri Light" panose="020F0302020204030204" pitchFamily="34" charset="0"/>
                <a:cs typeface="Calibri Light" panose="020F0302020204030204" pitchFamily="34" charset="0"/>
              </a:rPr>
              <a:t> Park, with an evening of dance classics from the last 40 years.  Food and drink on sale throughout the evening.  Come along and boogie down from 5.30pm to 10.00pm.  Tickets on sale from Eventbrite.co.uk.</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Saturday 14th June</a:t>
            </a:r>
          </a:p>
          <a:p>
            <a:pPr>
              <a:lnSpc>
                <a:spcPts val="1100"/>
              </a:lnSpc>
              <a:spcAft>
                <a:spcPts val="300"/>
              </a:spcAft>
            </a:pPr>
            <a:r>
              <a:rPr lang="en-GB" sz="1050" dirty="0">
                <a:latin typeface="Calibri Light" panose="020F0302020204030204" pitchFamily="34" charset="0"/>
                <a:cs typeface="Calibri Light" panose="020F0302020204030204" pitchFamily="34" charset="0"/>
              </a:rPr>
              <a:t>Proms in the Park at </a:t>
            </a:r>
            <a:r>
              <a:rPr lang="en-GB" sz="1050" dirty="0" err="1">
                <a:latin typeface="Calibri Light" panose="020F0302020204030204" pitchFamily="34" charset="0"/>
                <a:cs typeface="Calibri Light" panose="020F0302020204030204" pitchFamily="34" charset="0"/>
              </a:rPr>
              <a:t>Attingham</a:t>
            </a:r>
            <a:r>
              <a:rPr lang="en-GB" sz="1050" dirty="0">
                <a:latin typeface="Calibri Light" panose="020F0302020204030204" pitchFamily="34" charset="0"/>
                <a:cs typeface="Calibri Light" panose="020F0302020204030204" pitchFamily="34" charset="0"/>
              </a:rPr>
              <a:t> Hall from 5.30pm to 10.00pm.  Classical music familiar from TV, film and theatre under the stars.  Bars and street food to help the evening go with a swing.  Booking essential via </a:t>
            </a:r>
            <a:r>
              <a:rPr lang="en-GB" sz="1050" b="1"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www.Eventbrite.co.uk</a:t>
            </a:r>
            <a:r>
              <a:rPr lang="en-GB" sz="1050" dirty="0">
                <a:latin typeface="Calibri Light" panose="020F0302020204030204" pitchFamily="34" charset="0"/>
                <a:cs typeface="Calibri Light" panose="020F0302020204030204" pitchFamily="34" charset="0"/>
              </a:rPr>
              <a:t>.</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Saturday 28th June</a:t>
            </a:r>
          </a:p>
          <a:p>
            <a:pPr>
              <a:lnSpc>
                <a:spcPts val="1100"/>
              </a:lnSpc>
              <a:spcAft>
                <a:spcPts val="300"/>
              </a:spcAft>
            </a:pPr>
            <a:r>
              <a:rPr lang="en-GB" sz="1050" dirty="0">
                <a:latin typeface="Calibri Light" panose="020F0302020204030204" pitchFamily="34" charset="0"/>
                <a:cs typeface="Calibri Light" panose="020F0302020204030204" pitchFamily="34" charset="0"/>
              </a:rPr>
              <a:t>Breakfast Butties at Pitchford Village Hall, with the option of a pleasant guided stroll around the nearby countryside to help work up an appetite!  Doors open at 9.30am; serving until 12.30pm.</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Saturday 5th July</a:t>
            </a:r>
          </a:p>
          <a:p>
            <a:pPr>
              <a:lnSpc>
                <a:spcPts val="1100"/>
              </a:lnSpc>
              <a:spcAft>
                <a:spcPts val="300"/>
              </a:spcAft>
            </a:pPr>
            <a:r>
              <a:rPr lang="en-GB" sz="1050" dirty="0">
                <a:latin typeface="Calibri Light" panose="020F0302020204030204" pitchFamily="34" charset="0"/>
                <a:cs typeface="Calibri Light" panose="020F0302020204030204" pitchFamily="34" charset="0"/>
              </a:rPr>
              <a:t>The much-anticipated and always entertaining Acton Burnell Fete and Bash will be held in the grounds beside the church. Stalls, sideshows and refreshments from 3pm, followed by a barbecue from around 5pm (ticket prices to be announced nearer the date).  Come along for some good old-fashioned fun and help to raise funds for the upkeep of our beautiful church.</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Friday 11th July</a:t>
            </a:r>
          </a:p>
          <a:p>
            <a:pPr>
              <a:lnSpc>
                <a:spcPts val="1100"/>
              </a:lnSpc>
              <a:spcAft>
                <a:spcPts val="300"/>
              </a:spcAft>
            </a:pPr>
            <a:r>
              <a:rPr lang="en-GB" sz="1050" dirty="0">
                <a:latin typeface="Calibri Light" panose="020F0302020204030204" pitchFamily="34" charset="0"/>
                <a:cs typeface="Calibri Light" panose="020F0302020204030204" pitchFamily="34" charset="0"/>
              </a:rPr>
              <a:t>Where better to spend a summer evening than having a chat and a drink at Pitchford Village Hall?  Come along from 7.30pm for an evening of chat and banter with friends and neighbours.  Children, dogs and well-behaved adults all welcome!</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Saturday 12th July</a:t>
            </a:r>
          </a:p>
          <a:p>
            <a:pPr>
              <a:lnSpc>
                <a:spcPts val="1100"/>
              </a:lnSpc>
              <a:spcAft>
                <a:spcPts val="300"/>
              </a:spcAft>
            </a:pPr>
            <a:r>
              <a:rPr lang="en-GB" sz="1050" dirty="0" err="1">
                <a:latin typeface="Calibri Light" panose="020F0302020204030204" pitchFamily="34" charset="0"/>
                <a:cs typeface="Calibri Light" panose="020F0302020204030204" pitchFamily="34" charset="0"/>
              </a:rPr>
              <a:t>Attingham</a:t>
            </a:r>
            <a:r>
              <a:rPr lang="en-GB" sz="1050" dirty="0">
                <a:latin typeface="Calibri Light" panose="020F0302020204030204" pitchFamily="34" charset="0"/>
                <a:cs typeface="Calibri Light" panose="020F0302020204030204" pitchFamily="34" charset="0"/>
              </a:rPr>
              <a:t> Dining Club offers an afternoon of great food and drink from a wide range of street food vendors at </a:t>
            </a:r>
            <a:r>
              <a:rPr lang="en-GB" sz="1050" dirty="0" err="1">
                <a:latin typeface="Calibri Light" panose="020F0302020204030204" pitchFamily="34" charset="0"/>
                <a:cs typeface="Calibri Light" panose="020F0302020204030204" pitchFamily="34" charset="0"/>
              </a:rPr>
              <a:t>Attingham</a:t>
            </a:r>
            <a:r>
              <a:rPr lang="en-GB" sz="1050" dirty="0">
                <a:latin typeface="Calibri Light" panose="020F0302020204030204" pitchFamily="34" charset="0"/>
                <a:cs typeface="Calibri Light" panose="020F0302020204030204" pitchFamily="34" charset="0"/>
              </a:rPr>
              <a:t> Park.  Begins at 12 noon and finishes at 6.00pm.  Children and four-legged friends welcome.  </a:t>
            </a:r>
            <a:br>
              <a:rPr lang="en-GB" sz="1050" dirty="0">
                <a:latin typeface="Calibri Light" panose="020F0302020204030204" pitchFamily="34" charset="0"/>
                <a:cs typeface="Calibri Light" panose="020F0302020204030204" pitchFamily="34" charset="0"/>
              </a:rPr>
            </a:br>
            <a:r>
              <a:rPr lang="en-GB" sz="1050" dirty="0">
                <a:latin typeface="Calibri Light" panose="020F0302020204030204" pitchFamily="34" charset="0"/>
                <a:cs typeface="Calibri Light" panose="020F0302020204030204" pitchFamily="34" charset="0"/>
              </a:rPr>
              <a:t>Tickets available from </a:t>
            </a:r>
            <a:r>
              <a:rPr lang="en-GB" sz="1050" b="1"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https://digbethdiningclub.com/event/attingham-dining-club</a:t>
            </a:r>
            <a:r>
              <a:rPr lang="en-GB" sz="1050" dirty="0">
                <a:latin typeface="Calibri Light" panose="020F0302020204030204" pitchFamily="34" charset="0"/>
                <a:cs typeface="Calibri Light" panose="020F0302020204030204" pitchFamily="34" charset="0"/>
              </a:rPr>
              <a:t>.</a:t>
            </a:r>
          </a:p>
          <a:p>
            <a:pPr>
              <a:lnSpc>
                <a:spcPts val="1100"/>
              </a:lnSpc>
            </a:pPr>
            <a:r>
              <a:rPr lang="en-GB" sz="1050" b="1" dirty="0">
                <a:solidFill>
                  <a:schemeClr val="accent6"/>
                </a:solidFill>
                <a:latin typeface="Calibri Light" panose="020F0302020204030204" pitchFamily="34" charset="0"/>
                <a:cs typeface="Calibri Light" panose="020F0302020204030204" pitchFamily="34" charset="0"/>
              </a:rPr>
              <a:t>Saturday 19th and Sunday 20th July</a:t>
            </a:r>
          </a:p>
          <a:p>
            <a:pPr>
              <a:lnSpc>
                <a:spcPts val="1100"/>
              </a:lnSpc>
              <a:spcAft>
                <a:spcPts val="600"/>
              </a:spcAft>
            </a:pPr>
            <a:r>
              <a:rPr lang="en-GB" sz="1050" dirty="0">
                <a:latin typeface="Calibri Light" panose="020F0302020204030204" pitchFamily="34" charset="0"/>
                <a:cs typeface="Calibri Light" panose="020F0302020204030204" pitchFamily="34" charset="0"/>
              </a:rPr>
              <a:t>The Dragon Boats are back on the River Severn at The Quarry Park, Shrewsbury, for the annual fund raising races for Severn Hospice.  Pop along to spectate for free from the footpaths along the river or put together a team to race.  All slots for Saturday are already sold out, but some still remained for Sunday as we went to press.  To apply, or for more information, go to </a:t>
            </a:r>
            <a:r>
              <a:rPr lang="en-GB" sz="1050" b="1" dirty="0">
                <a:solidFill>
                  <a:schemeClr val="tx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https://events.severnhospice.org.uk/events/details?eid=EVTDRA25</a:t>
            </a:r>
            <a:endParaRPr lang="en-GB" sz="105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118026F-1B0C-49B5-CFC2-D0189C5D7EE6}"/>
              </a:ext>
            </a:extLst>
          </p:cNvPr>
          <p:cNvSpPr txBox="1"/>
          <p:nvPr/>
        </p:nvSpPr>
        <p:spPr>
          <a:xfrm>
            <a:off x="5013325" y="5543550"/>
            <a:ext cx="2220913" cy="4819649"/>
          </a:xfrm>
          <a:prstGeom prst="rect">
            <a:avLst/>
          </a:prstGeom>
          <a:noFill/>
          <a:ln>
            <a:noFill/>
          </a:ln>
        </p:spPr>
        <p:txBody>
          <a:bodyPr wrap="square" lIns="0" tIns="0" rIns="0" bIns="0" numCol="1" spcCol="180000" rtlCol="0">
            <a:noAutofit/>
          </a:bodyPr>
          <a:lstStyle/>
          <a:p>
            <a:pPr>
              <a:lnSpc>
                <a:spcPts val="1200"/>
              </a:lnSpc>
              <a:spcAft>
                <a:spcPts val="300"/>
              </a:spcAft>
            </a:pPr>
            <a:r>
              <a:rPr lang="en-GB" sz="1000" spc="-20" dirty="0">
                <a:latin typeface="Calibri Light" panose="020F0302020204030204" pitchFamily="34" charset="0"/>
                <a:cs typeface="Calibri Light" panose="020F0302020204030204" pitchFamily="34" charset="0"/>
              </a:rPr>
              <a:t>Most of us who are lucky enough to live in beautiful Shropshire are well aware that the countryside is also the workplace for numerous farmers and smallholders, and that access to the land means keeping to a few simple rules. Visitors, holiday makers and day trippers may not be so well informed, so just as a quick reminder of the Countryside Code, here are the main points!</a:t>
            </a:r>
          </a:p>
          <a:p>
            <a:pPr marL="171450" indent="-171450">
              <a:lnSpc>
                <a:spcPts val="1200"/>
              </a:lnSpc>
              <a:spcAft>
                <a:spcPts val="100"/>
              </a:spcAft>
              <a:buFont typeface="Arial" panose="020B0604020202020204" pitchFamily="34" charset="0"/>
              <a:buChar char="•"/>
            </a:pPr>
            <a:r>
              <a:rPr lang="en-GB" sz="1000" dirty="0">
                <a:latin typeface="Calibri Light" panose="020F0302020204030204" pitchFamily="34" charset="0"/>
                <a:cs typeface="Calibri Light" panose="020F0302020204030204" pitchFamily="34" charset="0"/>
              </a:rPr>
              <a:t>Be considerate to those living in, working in and enjoying the countryside.</a:t>
            </a:r>
          </a:p>
          <a:p>
            <a:pPr marL="171450" indent="-171450">
              <a:lnSpc>
                <a:spcPts val="1200"/>
              </a:lnSpc>
              <a:spcAft>
                <a:spcPts val="100"/>
              </a:spcAft>
              <a:buFont typeface="Arial" panose="020B0604020202020204" pitchFamily="34" charset="0"/>
              <a:buChar char="•"/>
            </a:pPr>
            <a:r>
              <a:rPr lang="en-GB" sz="1000" dirty="0">
                <a:latin typeface="Calibri Light" panose="020F0302020204030204" pitchFamily="34" charset="0"/>
                <a:cs typeface="Calibri Light" panose="020F0302020204030204" pitchFamily="34" charset="0"/>
              </a:rPr>
              <a:t>Leave gates and property as you find them.</a:t>
            </a:r>
          </a:p>
          <a:p>
            <a:pPr marL="171450" indent="-171450">
              <a:lnSpc>
                <a:spcPts val="1200"/>
              </a:lnSpc>
              <a:spcAft>
                <a:spcPts val="100"/>
              </a:spcAft>
              <a:buFont typeface="Arial" panose="020B0604020202020204" pitchFamily="34" charset="0"/>
              <a:buChar char="•"/>
            </a:pPr>
            <a:r>
              <a:rPr lang="en-GB" sz="1000" dirty="0">
                <a:latin typeface="Calibri Light" panose="020F0302020204030204" pitchFamily="34" charset="0"/>
                <a:cs typeface="Calibri Light" panose="020F0302020204030204" pitchFamily="34" charset="0"/>
              </a:rPr>
              <a:t>Do not block access to gateways or driveways </a:t>
            </a:r>
            <a:br>
              <a:rPr lang="en-GB" sz="1000" dirty="0">
                <a:latin typeface="Calibri Light" panose="020F0302020204030204" pitchFamily="34" charset="0"/>
                <a:cs typeface="Calibri Light" panose="020F0302020204030204" pitchFamily="34" charset="0"/>
              </a:rPr>
            </a:br>
            <a:r>
              <a:rPr lang="en-GB" sz="1000" dirty="0">
                <a:latin typeface="Calibri Light" panose="020F0302020204030204" pitchFamily="34" charset="0"/>
                <a:cs typeface="Calibri Light" panose="020F0302020204030204" pitchFamily="34" charset="0"/>
              </a:rPr>
              <a:t>when parking.</a:t>
            </a:r>
          </a:p>
          <a:p>
            <a:pPr marL="171450" indent="-171450">
              <a:lnSpc>
                <a:spcPts val="1200"/>
              </a:lnSpc>
              <a:spcAft>
                <a:spcPts val="100"/>
              </a:spcAft>
              <a:buFont typeface="Arial" panose="020B0604020202020204" pitchFamily="34" charset="0"/>
              <a:buChar char="•"/>
            </a:pPr>
            <a:r>
              <a:rPr lang="en-GB" sz="1000" dirty="0">
                <a:latin typeface="Calibri Light" panose="020F0302020204030204" pitchFamily="34" charset="0"/>
                <a:cs typeface="Calibri Light" panose="020F0302020204030204" pitchFamily="34" charset="0"/>
              </a:rPr>
              <a:t>Be nice, say hello, share the space.</a:t>
            </a:r>
          </a:p>
          <a:p>
            <a:pPr marL="171450" indent="-171450">
              <a:lnSpc>
                <a:spcPts val="1200"/>
              </a:lnSpc>
              <a:spcAft>
                <a:spcPts val="300"/>
              </a:spcAft>
              <a:buFont typeface="Arial" panose="020B0604020202020204" pitchFamily="34" charset="0"/>
              <a:buChar char="•"/>
            </a:pPr>
            <a:r>
              <a:rPr lang="en-GB" sz="1000" dirty="0">
                <a:latin typeface="Calibri Light" panose="020F0302020204030204" pitchFamily="34" charset="0"/>
                <a:cs typeface="Calibri Light" panose="020F0302020204030204" pitchFamily="34" charset="0"/>
              </a:rPr>
              <a:t>Follow local signs and keep to marked paths unless wider access is available.</a:t>
            </a:r>
          </a:p>
          <a:p>
            <a:pPr>
              <a:lnSpc>
                <a:spcPts val="1200"/>
              </a:lnSpc>
              <a:spcAft>
                <a:spcPts val="600"/>
              </a:spcAft>
            </a:pPr>
            <a:r>
              <a:rPr lang="en-GB" sz="1000" dirty="0">
                <a:latin typeface="Calibri Light" panose="020F0302020204030204" pitchFamily="34" charset="0"/>
                <a:cs typeface="Calibri Light" panose="020F0302020204030204" pitchFamily="34" charset="0"/>
              </a:rPr>
              <a:t>One local farmer has, unfortunately, had to retrieve his cattle from adjoining land when gates were left open.  It goes without saying that where livestock is grazing (or where it is possible that livestock may be about) it is important to keep dogs under close control – which for most of us will mean keeping them on a lead, unless you are 100% sure your dog will come straight back when called.</a:t>
            </a:r>
          </a:p>
        </p:txBody>
      </p:sp>
      <p:sp>
        <p:nvSpPr>
          <p:cNvPr id="4" name="TextBox 3">
            <a:extLst>
              <a:ext uri="{FF2B5EF4-FFF2-40B4-BE49-F238E27FC236}">
                <a16:creationId xmlns:a16="http://schemas.microsoft.com/office/drawing/2014/main" id="{BF48C62F-1F8F-A53D-D02D-32CA1CC0660A}"/>
              </a:ext>
            </a:extLst>
          </p:cNvPr>
          <p:cNvSpPr txBox="1"/>
          <p:nvPr/>
        </p:nvSpPr>
        <p:spPr>
          <a:xfrm>
            <a:off x="5013325" y="4961255"/>
            <a:ext cx="2220913" cy="572770"/>
          </a:xfrm>
          <a:prstGeom prst="rect">
            <a:avLst/>
          </a:prstGeom>
          <a:solidFill>
            <a:schemeClr val="accent5"/>
          </a:solidFill>
        </p:spPr>
        <p:txBody>
          <a:bodyPr wrap="square" lIns="0" tIns="0" rIns="0" bIns="0" rtlCol="0" anchor="ctr" anchorCtr="0">
            <a:noAutofit/>
          </a:bodyPr>
          <a:lstStyle/>
          <a:p>
            <a:pPr algn="ctr">
              <a:lnSpc>
                <a:spcPts val="1800"/>
              </a:lnSpc>
            </a:pPr>
            <a:r>
              <a:rPr lang="en-GB" sz="2000" dirty="0">
                <a:solidFill>
                  <a:schemeClr val="bg1"/>
                </a:solidFill>
                <a:latin typeface="Calibri" panose="020F0502020204030204" pitchFamily="34" charset="0"/>
                <a:cs typeface="Calibri" panose="020F0502020204030204" pitchFamily="34" charset="0"/>
              </a:rPr>
              <a:t>COUNTRYSIDE CODE REMINDERS</a:t>
            </a:r>
          </a:p>
        </p:txBody>
      </p:sp>
      <p:sp>
        <p:nvSpPr>
          <p:cNvPr id="7" name="TextBox 6">
            <a:extLst>
              <a:ext uri="{FF2B5EF4-FFF2-40B4-BE49-F238E27FC236}">
                <a16:creationId xmlns:a16="http://schemas.microsoft.com/office/drawing/2014/main" id="{394B1228-E01F-6B3C-62AC-EDC959E56436}"/>
              </a:ext>
            </a:extLst>
          </p:cNvPr>
          <p:cNvSpPr txBox="1"/>
          <p:nvPr/>
        </p:nvSpPr>
        <p:spPr>
          <a:xfrm>
            <a:off x="5028565" y="341456"/>
            <a:ext cx="2205673" cy="4533900"/>
          </a:xfrm>
          <a:prstGeom prst="rect">
            <a:avLst/>
          </a:prstGeom>
          <a:solidFill>
            <a:schemeClr val="accent3">
              <a:lumMod val="20000"/>
              <a:lumOff val="80000"/>
            </a:schemeClr>
          </a:solidFill>
        </p:spPr>
        <p:txBody>
          <a:bodyPr wrap="square" lIns="72000" tIns="72000" rIns="72000" bIns="0" numCol="1" spcCol="180000" rtlCol="0">
            <a:noAutofit/>
          </a:bodyPr>
          <a:lstStyle/>
          <a:p>
            <a:pPr algn="ctr">
              <a:spcAft>
                <a:spcPts val="300"/>
              </a:spcAft>
            </a:pPr>
            <a:r>
              <a:rPr lang="en-GB" sz="1400" kern="100" dirty="0">
                <a:solidFill>
                  <a:schemeClr val="tx1"/>
                </a:solidFill>
                <a:effectLst/>
                <a:latin typeface="Franklin Gothic Demi" panose="020B0703020102020204" pitchFamily="34" charset="0"/>
                <a:ea typeface="Aptos" panose="020B0004020202020204" pitchFamily="34" charset="0"/>
                <a:cs typeface="Calibri Light" panose="020F0302020204030204" pitchFamily="34" charset="0"/>
              </a:rPr>
              <a:t>SUMMER IN THE GARDEN</a:t>
            </a:r>
          </a:p>
          <a:p>
            <a:pPr>
              <a:lnSpc>
                <a:spcPts val="1100"/>
              </a:lnSpc>
              <a:spcAft>
                <a:spcPts val="600"/>
              </a:spcAft>
              <a:buNone/>
            </a:pPr>
            <a:r>
              <a:rPr lang="en-GB" sz="1050" kern="100" dirty="0">
                <a:effectLst/>
                <a:latin typeface="Calibri Light" panose="020F0302020204030204" pitchFamily="34" charset="0"/>
                <a:ea typeface="Aptos" panose="020B0004020202020204" pitchFamily="34" charset="0"/>
                <a:cs typeface="Calibri Light" panose="020F0302020204030204" pitchFamily="34" charset="0"/>
              </a:rPr>
              <a:t>The National Garden Scheme has a number of gardens open to the public in our area this summer.  Among those throwing open their garden gates for everyone to enjoy are Court Acre and The </a:t>
            </a:r>
            <a:r>
              <a:rPr lang="en-GB" sz="1050" kern="100" dirty="0" err="1">
                <a:effectLst/>
                <a:latin typeface="Calibri Light" panose="020F0302020204030204" pitchFamily="34" charset="0"/>
                <a:ea typeface="Aptos" panose="020B0004020202020204" pitchFamily="34" charset="0"/>
                <a:cs typeface="Calibri Light" panose="020F0302020204030204" pitchFamily="34" charset="0"/>
              </a:rPr>
              <a:t>Bramleys</a:t>
            </a:r>
            <a:r>
              <a:rPr lang="en-GB" sz="1050" kern="100" dirty="0">
                <a:effectLst/>
                <a:latin typeface="Calibri Light" panose="020F0302020204030204" pitchFamily="34" charset="0"/>
                <a:ea typeface="Aptos" panose="020B0004020202020204" pitchFamily="34" charset="0"/>
                <a:cs typeface="Calibri Light" panose="020F0302020204030204" pitchFamily="34" charset="0"/>
              </a:rPr>
              <a:t> at Condover (4</a:t>
            </a:r>
            <a:r>
              <a:rPr lang="en-GB" sz="1050" kern="100" baseline="30000" dirty="0">
                <a:effectLst/>
                <a:latin typeface="Calibri Light" panose="020F0302020204030204" pitchFamily="34" charset="0"/>
                <a:ea typeface="Aptos" panose="020B0004020202020204" pitchFamily="34" charset="0"/>
                <a:cs typeface="Calibri Light" panose="020F0302020204030204" pitchFamily="34" charset="0"/>
              </a:rPr>
              <a:t>th</a:t>
            </a:r>
            <a:r>
              <a:rPr lang="en-GB" sz="1050" kern="100" dirty="0">
                <a:effectLst/>
                <a:latin typeface="Calibri Light" panose="020F0302020204030204" pitchFamily="34" charset="0"/>
                <a:ea typeface="Aptos" panose="020B0004020202020204" pitchFamily="34" charset="0"/>
                <a:cs typeface="Calibri Light" panose="020F0302020204030204" pitchFamily="34" charset="0"/>
              </a:rPr>
              <a:t> May), Longden Manor at </a:t>
            </a:r>
            <a:r>
              <a:rPr lang="en-GB" sz="1050" kern="100" dirty="0" err="1">
                <a:effectLst/>
                <a:latin typeface="Calibri Light" panose="020F0302020204030204" pitchFamily="34" charset="0"/>
                <a:ea typeface="Aptos" panose="020B0004020202020204" pitchFamily="34" charset="0"/>
                <a:cs typeface="Calibri Light" panose="020F0302020204030204" pitchFamily="34" charset="0"/>
              </a:rPr>
              <a:t>Plealey</a:t>
            </a:r>
            <a:r>
              <a:rPr lang="en-GB" sz="1050" kern="100" dirty="0">
                <a:effectLst/>
                <a:latin typeface="Calibri Light" panose="020F0302020204030204" pitchFamily="34" charset="0"/>
                <a:ea typeface="Aptos" panose="020B0004020202020204" pitchFamily="34" charset="0"/>
                <a:cs typeface="Calibri Light" panose="020F0302020204030204" pitchFamily="34" charset="0"/>
              </a:rPr>
              <a:t> (11</a:t>
            </a:r>
            <a:r>
              <a:rPr lang="en-GB" sz="1050" kern="100" baseline="30000" dirty="0">
                <a:effectLst/>
                <a:latin typeface="Calibri Light" panose="020F0302020204030204" pitchFamily="34" charset="0"/>
                <a:ea typeface="Aptos" panose="020B0004020202020204" pitchFamily="34" charset="0"/>
                <a:cs typeface="Calibri Light" panose="020F0302020204030204" pitchFamily="34" charset="0"/>
              </a:rPr>
              <a:t>th</a:t>
            </a:r>
            <a:r>
              <a:rPr lang="en-GB" sz="1050" kern="100" dirty="0">
                <a:effectLst/>
                <a:latin typeface="Calibri Light" panose="020F0302020204030204" pitchFamily="34" charset="0"/>
                <a:ea typeface="Aptos" panose="020B0004020202020204" pitchFamily="34" charset="0"/>
                <a:cs typeface="Calibri Light" panose="020F0302020204030204" pitchFamily="34" charset="0"/>
              </a:rPr>
              <a:t> May), The </a:t>
            </a:r>
            <a:r>
              <a:rPr lang="en-GB" sz="1050" kern="100" dirty="0" err="1">
                <a:effectLst/>
                <a:latin typeface="Calibri Light" panose="020F0302020204030204" pitchFamily="34" charset="0"/>
                <a:ea typeface="Aptos" panose="020B0004020202020204" pitchFamily="34" charset="0"/>
                <a:cs typeface="Calibri Light" panose="020F0302020204030204" pitchFamily="34" charset="0"/>
              </a:rPr>
              <a:t>Leasowes</a:t>
            </a:r>
            <a:r>
              <a:rPr lang="en-GB" sz="1050" kern="100" dirty="0">
                <a:effectLst/>
                <a:latin typeface="Calibri Light" panose="020F0302020204030204" pitchFamily="34" charset="0"/>
                <a:ea typeface="Aptos" panose="020B0004020202020204" pitchFamily="34" charset="0"/>
                <a:cs typeface="Calibri Light" panose="020F0302020204030204" pitchFamily="34" charset="0"/>
              </a:rPr>
              <a:t> at </a:t>
            </a:r>
            <a:r>
              <a:rPr lang="en-GB" sz="1050" kern="100" dirty="0" err="1">
                <a:effectLst/>
                <a:latin typeface="Calibri Light" panose="020F0302020204030204" pitchFamily="34" charset="0"/>
                <a:ea typeface="Aptos" panose="020B0004020202020204" pitchFamily="34" charset="0"/>
                <a:cs typeface="Calibri Light" panose="020F0302020204030204" pitchFamily="34" charset="0"/>
              </a:rPr>
              <a:t>Cound</a:t>
            </a:r>
            <a:r>
              <a:rPr lang="en-GB" sz="1050" kern="100" dirty="0">
                <a:effectLst/>
                <a:latin typeface="Calibri Light" panose="020F0302020204030204" pitchFamily="34" charset="0"/>
                <a:ea typeface="Aptos" panose="020B0004020202020204" pitchFamily="34" charset="0"/>
                <a:cs typeface="Calibri Light" panose="020F0302020204030204" pitchFamily="34" charset="0"/>
              </a:rPr>
              <a:t> (17</a:t>
            </a:r>
            <a:r>
              <a:rPr lang="en-GB" sz="1050" kern="100" baseline="30000" dirty="0">
                <a:effectLst/>
                <a:latin typeface="Calibri Light" panose="020F0302020204030204" pitchFamily="34" charset="0"/>
                <a:ea typeface="Aptos" panose="020B0004020202020204" pitchFamily="34" charset="0"/>
                <a:cs typeface="Calibri Light" panose="020F0302020204030204" pitchFamily="34" charset="0"/>
              </a:rPr>
              <a:t>th</a:t>
            </a:r>
            <a:r>
              <a:rPr lang="en-GB" sz="1050" kern="100" dirty="0">
                <a:effectLst/>
                <a:latin typeface="Calibri Light" panose="020F0302020204030204" pitchFamily="34" charset="0"/>
                <a:ea typeface="Aptos" panose="020B0004020202020204" pitchFamily="34" charset="0"/>
                <a:cs typeface="Calibri Light" panose="020F0302020204030204" pitchFamily="34" charset="0"/>
              </a:rPr>
              <a:t> May) and Preen Manor at Church Preen (15</a:t>
            </a:r>
            <a:r>
              <a:rPr lang="en-GB" sz="1050" kern="100" baseline="30000" dirty="0">
                <a:effectLst/>
                <a:latin typeface="Calibri Light" panose="020F0302020204030204" pitchFamily="34" charset="0"/>
                <a:ea typeface="Aptos" panose="020B0004020202020204" pitchFamily="34" charset="0"/>
                <a:cs typeface="Calibri Light" panose="020F0302020204030204" pitchFamily="34" charset="0"/>
              </a:rPr>
              <a:t>th</a:t>
            </a:r>
            <a:r>
              <a:rPr lang="en-GB" sz="1050" kern="100" dirty="0">
                <a:effectLst/>
                <a:latin typeface="Calibri Light" panose="020F0302020204030204" pitchFamily="34" charset="0"/>
                <a:ea typeface="Aptos" panose="020B0004020202020204" pitchFamily="34" charset="0"/>
                <a:cs typeface="Calibri Light" panose="020F0302020204030204" pitchFamily="34" charset="0"/>
              </a:rPr>
              <a:t> June). Go to </a:t>
            </a:r>
            <a:r>
              <a:rPr lang="en-GB" sz="1050" u="sng" kern="100" dirty="0">
                <a:solidFill>
                  <a:srgbClr val="467886"/>
                </a:solidFill>
                <a:effectLst/>
                <a:latin typeface="Calibri Light" panose="020F0302020204030204" pitchFamily="34" charset="0"/>
                <a:ea typeface="Aptos" panose="020B0004020202020204" pitchFamily="34" charset="0"/>
                <a:cs typeface="Calibri Light" panose="020F0302020204030204" pitchFamily="34" charset="0"/>
                <a:hlinkClick r:id="rId8"/>
              </a:rPr>
              <a:t>https://findagarden.ngs.org.uk</a:t>
            </a:r>
            <a:r>
              <a:rPr lang="en-GB" sz="1050" kern="100" dirty="0">
                <a:effectLst/>
                <a:latin typeface="Calibri Light" panose="020F0302020204030204" pitchFamily="34" charset="0"/>
                <a:ea typeface="Aptos" panose="020B0004020202020204" pitchFamily="34" charset="0"/>
                <a:cs typeface="Calibri Light" panose="020F0302020204030204" pitchFamily="34" charset="0"/>
              </a:rPr>
              <a:t> for more information, including details on opening hours and tickets.</a:t>
            </a:r>
          </a:p>
          <a:p>
            <a:pPr>
              <a:lnSpc>
                <a:spcPts val="1100"/>
              </a:lnSpc>
              <a:spcAft>
                <a:spcPts val="600"/>
              </a:spcAft>
              <a:buNone/>
            </a:pPr>
            <a:r>
              <a:rPr lang="en-GB" sz="1050" kern="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Thanks to the generosity of garden owners, volunteers and visitors the NGS donated over £63 million to nursing and health charities, and in 2021 donated over £3 million. Beneficiaries include Macmillan Cancer Support, Marie Curie, Hospice UK and The Queen’s Nursing Institute.</a:t>
            </a:r>
            <a:endParaRPr lang="en-GB" sz="1050" kern="100" dirty="0">
              <a:effectLst/>
              <a:latin typeface="Calibri Light" panose="020F0302020204030204" pitchFamily="34" charset="0"/>
              <a:ea typeface="Aptos" panose="020B0004020202020204" pitchFamily="34" charset="0"/>
              <a:cs typeface="Calibri Light" panose="020F0302020204030204" pitchFamily="34" charset="0"/>
            </a:endParaRPr>
          </a:p>
        </p:txBody>
      </p:sp>
      <p:pic>
        <p:nvPicPr>
          <p:cNvPr id="8" name="Picture 7" descr="A bench in a garden">
            <a:extLst>
              <a:ext uri="{FF2B5EF4-FFF2-40B4-BE49-F238E27FC236}">
                <a16:creationId xmlns:a16="http://schemas.microsoft.com/office/drawing/2014/main" id="{AD0857AF-16A5-C4F1-50C3-CBB6BF014740}"/>
              </a:ext>
            </a:extLst>
          </p:cNvPr>
          <p:cNvPicPr>
            <a:picLocks noChangeAspect="1"/>
          </p:cNvPicPr>
          <p:nvPr/>
        </p:nvPicPr>
        <p:blipFill>
          <a:blip r:embed="rId9" cstate="print">
            <a:extLst>
              <a:ext uri="{28A0092B-C50C-407E-A947-70E740481C1C}">
                <a14:useLocalDpi xmlns:a14="http://schemas.microsoft.com/office/drawing/2010/main" val="0"/>
              </a:ext>
            </a:extLst>
          </a:blip>
          <a:srcRect l="1472" t="16368" r="1904" b="35073"/>
          <a:stretch/>
        </p:blipFill>
        <p:spPr>
          <a:xfrm>
            <a:off x="5102225" y="3723322"/>
            <a:ext cx="2066925" cy="1038731"/>
          </a:xfrm>
          <a:prstGeom prst="rect">
            <a:avLst/>
          </a:prstGeom>
        </p:spPr>
      </p:pic>
      <p:cxnSp>
        <p:nvCxnSpPr>
          <p:cNvPr id="11" name="Straight Connector 10">
            <a:extLst>
              <a:ext uri="{FF2B5EF4-FFF2-40B4-BE49-F238E27FC236}">
                <a16:creationId xmlns:a16="http://schemas.microsoft.com/office/drawing/2014/main" id="{37C57A83-5983-89F7-54FC-954EE74BAAB5}"/>
              </a:ext>
            </a:extLst>
          </p:cNvPr>
          <p:cNvCxnSpPr>
            <a:cxnSpLocks/>
          </p:cNvCxnSpPr>
          <p:nvPr/>
        </p:nvCxnSpPr>
        <p:spPr>
          <a:xfrm>
            <a:off x="4940300" y="330200"/>
            <a:ext cx="0" cy="1003300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60D7BC-00FD-0AE9-AE07-16086D4AF364}"/>
              </a:ext>
            </a:extLst>
          </p:cNvPr>
          <p:cNvSpPr txBox="1"/>
          <p:nvPr/>
        </p:nvSpPr>
        <p:spPr>
          <a:xfrm>
            <a:off x="322263" y="571500"/>
            <a:ext cx="6911975" cy="5518150"/>
          </a:xfrm>
          <a:prstGeom prst="rect">
            <a:avLst/>
          </a:prstGeom>
          <a:noFill/>
        </p:spPr>
        <p:txBody>
          <a:bodyPr wrap="square" lIns="0" tIns="0" rIns="0" bIns="0" numCol="3" spcCol="108000" rtlCol="0">
            <a:noAutofit/>
          </a:bodyPr>
          <a:lstStyle/>
          <a:p>
            <a:pPr>
              <a:spcBef>
                <a:spcPts val="600"/>
              </a:spcBef>
            </a:pPr>
            <a:r>
              <a:rPr lang="en-GB" sz="1050" b="1" dirty="0">
                <a:solidFill>
                  <a:schemeClr val="accent5"/>
                </a:solidFill>
                <a:latin typeface="Calibri" panose="020F0502020204030204" pitchFamily="34" charset="0"/>
                <a:cs typeface="Calibri" panose="020F0502020204030204" pitchFamily="34" charset="0"/>
              </a:rPr>
              <a:t>PRACTICE BANK HOLIDAY CLOSURES </a:t>
            </a:r>
          </a:p>
          <a:p>
            <a:r>
              <a:rPr lang="en-GB" sz="1050" dirty="0">
                <a:latin typeface="Calibri Light" panose="020F0302020204030204" pitchFamily="34" charset="0"/>
                <a:cs typeface="Calibri Light" panose="020F0302020204030204" pitchFamily="34" charset="0"/>
              </a:rPr>
              <a:t>The practice will be closed Monday 5th May and Monday 26th May. Should you need urgent care during this time, please contact </a:t>
            </a:r>
            <a:r>
              <a:rPr lang="en-GB" sz="1050" b="1" dirty="0">
                <a:latin typeface="Calibri" panose="020F0502020204030204" pitchFamily="34" charset="0"/>
                <a:cs typeface="Calibri" panose="020F0502020204030204" pitchFamily="34" charset="0"/>
              </a:rPr>
              <a:t>111</a:t>
            </a:r>
            <a:r>
              <a:rPr lang="en-GB" sz="1050" dirty="0">
                <a:latin typeface="Calibri Light" panose="020F0302020204030204" pitchFamily="34" charset="0"/>
                <a:cs typeface="Calibri Light" panose="020F0302020204030204" pitchFamily="34" charset="0"/>
              </a:rPr>
              <a:t>. </a:t>
            </a:r>
          </a:p>
          <a:p>
            <a:pPr>
              <a:spcBef>
                <a:spcPts val="600"/>
              </a:spcBef>
            </a:pPr>
            <a:r>
              <a:rPr lang="en-GB" sz="1050" b="1" dirty="0">
                <a:solidFill>
                  <a:schemeClr val="accent5"/>
                </a:solidFill>
                <a:latin typeface="Calibri" panose="020F0502020204030204" pitchFamily="34" charset="0"/>
                <a:cs typeface="Calibri" panose="020F0502020204030204" pitchFamily="34" charset="0"/>
              </a:rPr>
              <a:t>CARER CONNECT </a:t>
            </a:r>
          </a:p>
          <a:p>
            <a:pPr>
              <a:spcAft>
                <a:spcPts val="300"/>
              </a:spcAft>
            </a:pPr>
            <a:r>
              <a:rPr lang="en-GB" sz="1050" spc="-10" dirty="0">
                <a:latin typeface="Calibri Light" panose="020F0302020204030204" pitchFamily="34" charset="0"/>
                <a:cs typeface="Calibri Light" panose="020F0302020204030204" pitchFamily="34" charset="0"/>
              </a:rPr>
              <a:t>Carer Connect is an all-inclusive community group.  It provides an opportunity to meet others and to connect with the support services available to you in the local community.  </a:t>
            </a:r>
          </a:p>
          <a:p>
            <a:pPr>
              <a:spcAft>
                <a:spcPts val="300"/>
              </a:spcAft>
            </a:pPr>
            <a:r>
              <a:rPr lang="en-GB" sz="1050" spc="-10" dirty="0">
                <a:latin typeface="Calibri Light" panose="020F0302020204030204" pitchFamily="34" charset="0"/>
                <a:cs typeface="Calibri Light" panose="020F0302020204030204" pitchFamily="34" charset="0"/>
              </a:rPr>
              <a:t>The group meets on the first Tuesday of the month at Priory Hall, Much Wenlock, from 2pm until 4pm.  Sessions are Dementia Friendly, supported by Julie Rose from the Alzheimer's Society.  Refreshments are provided and there are a variety of activities throughout the year.</a:t>
            </a:r>
          </a:p>
          <a:p>
            <a:pPr>
              <a:spcAft>
                <a:spcPts val="300"/>
              </a:spcAft>
            </a:pPr>
            <a:r>
              <a:rPr lang="en-GB" sz="1050" dirty="0">
                <a:latin typeface="Calibri Light" panose="020F0302020204030204" pitchFamily="34" charset="0"/>
                <a:cs typeface="Calibri Light" panose="020F0302020204030204" pitchFamily="34" charset="0"/>
              </a:rPr>
              <a:t>For more information, please contact </a:t>
            </a:r>
            <a:br>
              <a:rPr lang="en-GB" sz="1050" dirty="0">
                <a:latin typeface="Calibri Light" panose="020F0302020204030204" pitchFamily="34" charset="0"/>
                <a:cs typeface="Calibri Light" panose="020F0302020204030204" pitchFamily="34" charset="0"/>
              </a:rPr>
            </a:br>
            <a:r>
              <a:rPr lang="en-GB" sz="1050" dirty="0">
                <a:latin typeface="Calibri Light" panose="020F0302020204030204" pitchFamily="34" charset="0"/>
                <a:cs typeface="Calibri Light" panose="020F0302020204030204" pitchFamily="34" charset="0"/>
              </a:rPr>
              <a:t>Jo Weaver-Jackson on </a:t>
            </a:r>
            <a:r>
              <a:rPr lang="en-GB" sz="1050" b="1" dirty="0">
                <a:latin typeface="Calibri" panose="020F0502020204030204" pitchFamily="34" charset="0"/>
                <a:cs typeface="Calibri" panose="020F0502020204030204" pitchFamily="34" charset="0"/>
              </a:rPr>
              <a:t>01746 551137 </a:t>
            </a:r>
            <a:r>
              <a:rPr lang="en-GB" sz="1050" dirty="0">
                <a:latin typeface="Calibri Light" panose="020F0302020204030204" pitchFamily="34" charset="0"/>
                <a:cs typeface="Calibri Light" panose="020F0302020204030204" pitchFamily="34" charset="0"/>
              </a:rPr>
              <a:t>or </a:t>
            </a:r>
            <a:r>
              <a:rPr lang="en-GB" sz="1050" b="1"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joanne.weaver-jackson@nhs.net</a:t>
            </a:r>
            <a:r>
              <a:rPr lang="en-GB" sz="1050" dirty="0">
                <a:latin typeface="Calibri Light" panose="020F0302020204030204" pitchFamily="34" charset="0"/>
                <a:cs typeface="Calibri Light" panose="020F0302020204030204" pitchFamily="34" charset="0"/>
              </a:rPr>
              <a:t>.</a:t>
            </a:r>
          </a:p>
          <a:p>
            <a:pPr>
              <a:spcAft>
                <a:spcPts val="300"/>
              </a:spcAft>
            </a:pPr>
            <a:r>
              <a:rPr lang="en-GB" sz="1050" dirty="0">
                <a:latin typeface="Calibri Light" panose="020F0302020204030204" pitchFamily="34" charset="0"/>
                <a:cs typeface="Calibri Light" panose="020F0302020204030204" pitchFamily="34" charset="0"/>
              </a:rPr>
              <a:t>The next Carer Connect meeting will be held on the 6th May where the AB </a:t>
            </a:r>
            <a:r>
              <a:rPr lang="en-GB" sz="1050" dirty="0" err="1">
                <a:latin typeface="Calibri Light" panose="020F0302020204030204" pitchFamily="34" charset="0"/>
                <a:cs typeface="Calibri Light" panose="020F0302020204030204" pitchFamily="34" charset="0"/>
              </a:rPr>
              <a:t>Ukuele</a:t>
            </a:r>
            <a:r>
              <a:rPr lang="en-GB" sz="1050" dirty="0">
                <a:latin typeface="Calibri Light" panose="020F0302020204030204" pitchFamily="34" charset="0"/>
                <a:cs typeface="Calibri Light" panose="020F0302020204030204" pitchFamily="34" charset="0"/>
              </a:rPr>
              <a:t> Band will be playing.</a:t>
            </a:r>
          </a:p>
          <a:p>
            <a:pPr>
              <a:spcBef>
                <a:spcPts val="600"/>
              </a:spcBef>
            </a:pPr>
            <a:r>
              <a:rPr lang="en-GB" sz="1000" b="1" dirty="0">
                <a:solidFill>
                  <a:schemeClr val="accent5"/>
                </a:solidFill>
                <a:latin typeface="Calibri" panose="020F0502020204030204" pitchFamily="34" charset="0"/>
                <a:cs typeface="Calibri" panose="020F0502020204030204" pitchFamily="34" charset="0"/>
              </a:rPr>
              <a:t>COMPASSIONATE COMMUNITIES (COCO)</a:t>
            </a:r>
          </a:p>
          <a:p>
            <a:pPr>
              <a:spcAft>
                <a:spcPts val="300"/>
              </a:spcAft>
            </a:pPr>
            <a:r>
              <a:rPr lang="en-GB" sz="1050" dirty="0">
                <a:latin typeface="Calibri Light" panose="020F0302020204030204" pitchFamily="34" charset="0"/>
                <a:cs typeface="Calibri Light" panose="020F0302020204030204" pitchFamily="34" charset="0"/>
              </a:rPr>
              <a:t>Due to increased demand, we need more </a:t>
            </a:r>
            <a:r>
              <a:rPr lang="en-GB" sz="1050" dirty="0" err="1">
                <a:latin typeface="Calibri Light" panose="020F0302020204030204" pitchFamily="34" charset="0"/>
                <a:cs typeface="Calibri Light" panose="020F0302020204030204" pitchFamily="34" charset="0"/>
              </a:rPr>
              <a:t>CoCo</a:t>
            </a:r>
            <a:r>
              <a:rPr lang="en-GB" sz="1050" dirty="0">
                <a:latin typeface="Calibri Light" panose="020F0302020204030204" pitchFamily="34" charset="0"/>
                <a:cs typeface="Calibri Light" panose="020F0302020204030204" pitchFamily="34" charset="0"/>
              </a:rPr>
              <a:t> volunteers to provide companionship and a willingness to help people in practical ways.  This could be helping with paperwork, collecting prescriptions, shopping together, befriending, walking a dog or feeding a cat; anything that the person and their volunteer agree might be helpful.</a:t>
            </a:r>
          </a:p>
          <a:p>
            <a:pPr>
              <a:spcAft>
                <a:spcPts val="300"/>
              </a:spcAft>
            </a:pPr>
            <a:r>
              <a:rPr lang="en-GB" sz="1050" dirty="0">
                <a:latin typeface="Calibri Light" panose="020F0302020204030204" pitchFamily="34" charset="0"/>
                <a:cs typeface="Calibri Light" panose="020F0302020204030204" pitchFamily="34" charset="0"/>
              </a:rPr>
              <a:t>If you are able to support someone in the community, please contact the surgery for more information on </a:t>
            </a:r>
            <a:br>
              <a:rPr lang="en-GB" sz="1050" dirty="0">
                <a:latin typeface="Calibri Light" panose="020F0302020204030204" pitchFamily="34" charset="0"/>
                <a:cs typeface="Calibri Light" panose="020F0302020204030204" pitchFamily="34" charset="0"/>
              </a:rPr>
            </a:br>
            <a:r>
              <a:rPr lang="en-GB" sz="1050" b="1" dirty="0">
                <a:latin typeface="Calibri" panose="020F0502020204030204" pitchFamily="34" charset="0"/>
                <a:cs typeface="Calibri" panose="020F0502020204030204" pitchFamily="34" charset="0"/>
              </a:rPr>
              <a:t>01952 726011</a:t>
            </a:r>
            <a:r>
              <a:rPr lang="en-GB" sz="1050" dirty="0">
                <a:latin typeface="Calibri Light" panose="020F0302020204030204" pitchFamily="34" charset="0"/>
                <a:cs typeface="Calibri Light" panose="020F0302020204030204" pitchFamily="34" charset="0"/>
              </a:rPr>
              <a:t>.</a:t>
            </a:r>
          </a:p>
          <a:p>
            <a:pPr>
              <a:spcBef>
                <a:spcPts val="600"/>
              </a:spcBef>
            </a:pPr>
            <a:r>
              <a:rPr lang="en-GB" sz="1050" b="1" dirty="0">
                <a:solidFill>
                  <a:schemeClr val="accent5"/>
                </a:solidFill>
                <a:latin typeface="Calibri" panose="020F0502020204030204" pitchFamily="34" charset="0"/>
                <a:cs typeface="Calibri" panose="020F0502020204030204" pitchFamily="34" charset="0"/>
              </a:rPr>
              <a:t>DISPENSARY INFORMATION</a:t>
            </a:r>
          </a:p>
          <a:p>
            <a:pPr>
              <a:spcAft>
                <a:spcPts val="300"/>
              </a:spcAft>
            </a:pPr>
            <a:r>
              <a:rPr lang="en-GB" sz="1050" dirty="0">
                <a:latin typeface="Calibri Light" panose="020F0302020204030204" pitchFamily="34" charset="0"/>
                <a:cs typeface="Calibri Light" panose="020F0302020204030204" pitchFamily="34" charset="0"/>
              </a:rPr>
              <a:t>To all our dispensing patients, many thanks for your ongoing support in using our Dispensary service and therefore enabling us to continue providing your medications directly and locally. We have recently completed a patient satisfaction survey and as part of that sought feedback for the service. The results were resoundingly positive and certainly reflect the hard work and dedication of our dispensary team. To just pick up on a few points:</a:t>
            </a:r>
          </a:p>
          <a:p>
            <a:pPr>
              <a:spcAft>
                <a:spcPts val="300"/>
              </a:spcAft>
            </a:pPr>
            <a:r>
              <a:rPr lang="en-GB" sz="1050" b="1" dirty="0">
                <a:solidFill>
                  <a:schemeClr val="tx1"/>
                </a:solidFill>
                <a:latin typeface="Calibri" panose="020F0502020204030204" pitchFamily="34" charset="0"/>
                <a:cs typeface="Calibri" panose="020F0502020204030204" pitchFamily="34" charset="0"/>
              </a:rPr>
              <a:t>Opening hours: </a:t>
            </a:r>
            <a:r>
              <a:rPr lang="en-GB" sz="1050" dirty="0">
                <a:latin typeface="Calibri Light" panose="020F0302020204030204" pitchFamily="34" charset="0"/>
                <a:cs typeface="Calibri Light" panose="020F0302020204030204" pitchFamily="34" charset="0"/>
              </a:rPr>
              <a:t>The Dispensary is open from 08:30am – 1pm and 2pm – 6pm Monday to Friday. At present we are unable to open between 1-2pm due to staffing numbers in reception and Dispensary, as both need a dedicated lunch break, and we are unable to allow lone working due to the safety and protection of our staff. We appreciate that this may be an inconvenience in access and in future should we have staffing capacity we will review things.</a:t>
            </a:r>
          </a:p>
          <a:p>
            <a:pPr>
              <a:spcAft>
                <a:spcPts val="300"/>
              </a:spcAft>
            </a:pPr>
            <a:r>
              <a:rPr lang="en-GB" sz="1050" b="1" dirty="0">
                <a:solidFill>
                  <a:schemeClr val="tx1"/>
                </a:solidFill>
                <a:latin typeface="Calibri" panose="020F0502020204030204" pitchFamily="34" charset="0"/>
                <a:cs typeface="Calibri" panose="020F0502020204030204" pitchFamily="34" charset="0"/>
              </a:rPr>
              <a:t>28 Day Prescribing: </a:t>
            </a:r>
            <a:r>
              <a:rPr lang="en-GB" sz="1050" dirty="0">
                <a:latin typeface="Calibri Light" panose="020F0302020204030204" pitchFamily="34" charset="0"/>
                <a:cs typeface="Calibri Light" panose="020F0302020204030204" pitchFamily="34" charset="0"/>
              </a:rPr>
              <a:t>The Gold Standard in terms of prescribing is to issue 28 days at a time, however we appreciate that this may be an inconvenience in terms of requesting your medication so regularly. As our Dispensary is a small space, we are unable to hold large amounts of drug stock, which limits how much we can distribute at a time, and we are understandably keen to minimise any waste due to drug expiry. We have a system of Automatic Prescribing, which essentially automatically generates your prescription without you needing to request it, being prepared by our team and you simply contacted when needing to collect. This is obviously best used for those on established medications which are not likely to change. If you would like to have this service, please get in touch.</a:t>
            </a:r>
          </a:p>
          <a:p>
            <a:pPr>
              <a:spcAft>
                <a:spcPts val="300"/>
              </a:spcAft>
            </a:pPr>
            <a:r>
              <a:rPr lang="en-GB" sz="1050" b="1" dirty="0">
                <a:solidFill>
                  <a:schemeClr val="tx1"/>
                </a:solidFill>
                <a:latin typeface="Calibri" panose="020F0502020204030204" pitchFamily="34" charset="0"/>
                <a:cs typeface="Calibri" panose="020F0502020204030204" pitchFamily="34" charset="0"/>
              </a:rPr>
              <a:t>Holidays: </a:t>
            </a:r>
            <a:r>
              <a:rPr lang="en-GB" sz="1050" dirty="0">
                <a:latin typeface="Calibri Light" panose="020F0302020204030204" pitchFamily="34" charset="0"/>
                <a:cs typeface="Calibri Light" panose="020F0302020204030204" pitchFamily="34" charset="0"/>
              </a:rPr>
              <a:t>If you are planning to be away for a period of time, we can easily arrange for you to have medication to cover that period. When this is the case, just let our dispensary team know with some notice and they will facilitate prescriptions to cover the time you need.</a:t>
            </a:r>
          </a:p>
          <a:p>
            <a:pPr>
              <a:spcAft>
                <a:spcPts val="300"/>
              </a:spcAft>
            </a:pPr>
            <a:r>
              <a:rPr lang="en-GB" sz="1050" dirty="0">
                <a:latin typeface="Calibri Light" panose="020F0302020204030204" pitchFamily="34" charset="0"/>
                <a:cs typeface="Calibri Light" panose="020F0302020204030204" pitchFamily="34" charset="0"/>
              </a:rPr>
              <a:t>We want to again thank you for using the Dispensary, as it is only in keeping it well utilised that we are able to maintain the service. We also want to thank you for your kind words regarding our Dispensary Team, who are a very dedicated group and are very appreciative of your positive feedback.</a:t>
            </a:r>
          </a:p>
        </p:txBody>
      </p:sp>
      <p:sp>
        <p:nvSpPr>
          <p:cNvPr id="3" name="object 3"/>
          <p:cNvSpPr txBox="1"/>
          <p:nvPr/>
        </p:nvSpPr>
        <p:spPr>
          <a:xfrm>
            <a:off x="322263" y="273050"/>
            <a:ext cx="6911975" cy="274434"/>
          </a:xfrm>
          <a:prstGeom prst="rect">
            <a:avLst/>
          </a:prstGeom>
        </p:spPr>
        <p:txBody>
          <a:bodyPr vert="horz" wrap="square" lIns="0" tIns="12700" rIns="0" bIns="0" rtlCol="0">
            <a:spAutoFit/>
          </a:bodyPr>
          <a:lstStyle/>
          <a:p>
            <a:pPr marL="12700" algn="ctr">
              <a:lnSpc>
                <a:spcPct val="100000"/>
              </a:lnSpc>
              <a:spcBef>
                <a:spcPts val="100"/>
              </a:spcBef>
            </a:pPr>
            <a:r>
              <a:rPr sz="1700" spc="-10" dirty="0">
                <a:solidFill>
                  <a:schemeClr val="accent5"/>
                </a:solidFill>
                <a:latin typeface="Century Gothic"/>
                <a:cs typeface="Century Gothic"/>
              </a:rPr>
              <a:t>NEWS</a:t>
            </a:r>
            <a:r>
              <a:rPr sz="1700" spc="-90" dirty="0">
                <a:solidFill>
                  <a:schemeClr val="accent5"/>
                </a:solidFill>
                <a:latin typeface="Century Gothic"/>
                <a:cs typeface="Century Gothic"/>
              </a:rPr>
              <a:t> </a:t>
            </a:r>
            <a:r>
              <a:rPr sz="1700" spc="-10" dirty="0">
                <a:solidFill>
                  <a:schemeClr val="accent5"/>
                </a:solidFill>
                <a:latin typeface="Century Gothic"/>
                <a:cs typeface="Century Gothic"/>
              </a:rPr>
              <a:t>FROM</a:t>
            </a:r>
            <a:r>
              <a:rPr sz="1700" spc="-85" dirty="0">
                <a:solidFill>
                  <a:schemeClr val="accent5"/>
                </a:solidFill>
                <a:latin typeface="Century Gothic"/>
                <a:cs typeface="Century Gothic"/>
              </a:rPr>
              <a:t> </a:t>
            </a:r>
            <a:r>
              <a:rPr sz="1700" b="1" dirty="0">
                <a:solidFill>
                  <a:schemeClr val="accent5"/>
                </a:solidFill>
                <a:latin typeface="Century Gothic"/>
                <a:cs typeface="Century Gothic"/>
              </a:rPr>
              <a:t>MUCH</a:t>
            </a:r>
            <a:r>
              <a:rPr sz="1700" b="1" spc="-90" dirty="0">
                <a:solidFill>
                  <a:schemeClr val="accent5"/>
                </a:solidFill>
                <a:latin typeface="Century Gothic"/>
                <a:cs typeface="Century Gothic"/>
              </a:rPr>
              <a:t> </a:t>
            </a:r>
            <a:r>
              <a:rPr sz="1700" b="1" spc="-10" dirty="0">
                <a:solidFill>
                  <a:schemeClr val="accent5"/>
                </a:solidFill>
                <a:latin typeface="Century Gothic"/>
                <a:cs typeface="Century Gothic"/>
              </a:rPr>
              <a:t>WENLOCK</a:t>
            </a:r>
            <a:r>
              <a:rPr sz="1700" b="1" spc="-85" dirty="0">
                <a:solidFill>
                  <a:schemeClr val="accent5"/>
                </a:solidFill>
                <a:latin typeface="Century Gothic"/>
                <a:cs typeface="Century Gothic"/>
              </a:rPr>
              <a:t> </a:t>
            </a:r>
            <a:r>
              <a:rPr sz="1700" b="1" dirty="0">
                <a:solidFill>
                  <a:schemeClr val="accent5"/>
                </a:solidFill>
                <a:latin typeface="Century Gothic"/>
                <a:cs typeface="Century Gothic"/>
              </a:rPr>
              <a:t>AND</a:t>
            </a:r>
            <a:r>
              <a:rPr sz="1700" b="1" spc="-90" dirty="0">
                <a:solidFill>
                  <a:schemeClr val="accent5"/>
                </a:solidFill>
                <a:latin typeface="Century Gothic"/>
                <a:cs typeface="Century Gothic"/>
              </a:rPr>
              <a:t> </a:t>
            </a:r>
            <a:r>
              <a:rPr sz="1700" b="1" spc="-25" dirty="0">
                <a:solidFill>
                  <a:schemeClr val="accent5"/>
                </a:solidFill>
                <a:latin typeface="Century Gothic"/>
                <a:cs typeface="Century Gothic"/>
              </a:rPr>
              <a:t>CRESSAGE</a:t>
            </a:r>
            <a:r>
              <a:rPr sz="1700" b="1" spc="-85" dirty="0">
                <a:solidFill>
                  <a:schemeClr val="accent5"/>
                </a:solidFill>
                <a:latin typeface="Century Gothic"/>
                <a:cs typeface="Century Gothic"/>
              </a:rPr>
              <a:t> </a:t>
            </a:r>
            <a:r>
              <a:rPr sz="1700" b="1" spc="-25" dirty="0">
                <a:solidFill>
                  <a:schemeClr val="accent5"/>
                </a:solidFill>
                <a:latin typeface="Century Gothic"/>
                <a:cs typeface="Century Gothic"/>
              </a:rPr>
              <a:t>MEDICAL</a:t>
            </a:r>
            <a:r>
              <a:rPr sz="1700" b="1" spc="-90" dirty="0">
                <a:solidFill>
                  <a:schemeClr val="accent5"/>
                </a:solidFill>
                <a:latin typeface="Century Gothic"/>
                <a:cs typeface="Century Gothic"/>
              </a:rPr>
              <a:t> </a:t>
            </a:r>
            <a:r>
              <a:rPr sz="1700" b="1" spc="-10" dirty="0">
                <a:solidFill>
                  <a:schemeClr val="accent5"/>
                </a:solidFill>
                <a:latin typeface="Century Gothic"/>
                <a:cs typeface="Century Gothic"/>
              </a:rPr>
              <a:t>PRACTICE</a:t>
            </a:r>
            <a:endParaRPr sz="1700" dirty="0">
              <a:solidFill>
                <a:schemeClr val="accent5"/>
              </a:solidFill>
              <a:latin typeface="Century Gothic"/>
              <a:cs typeface="Century Gothic"/>
            </a:endParaRPr>
          </a:p>
        </p:txBody>
      </p:sp>
      <p:sp>
        <p:nvSpPr>
          <p:cNvPr id="7" name="object 7"/>
          <p:cNvSpPr txBox="1"/>
          <p:nvPr/>
        </p:nvSpPr>
        <p:spPr>
          <a:xfrm>
            <a:off x="386715" y="6418913"/>
            <a:ext cx="4422776" cy="551818"/>
          </a:xfrm>
          <a:prstGeom prst="rect">
            <a:avLst/>
          </a:prstGeom>
        </p:spPr>
        <p:txBody>
          <a:bodyPr vert="horz" wrap="square" lIns="0" tIns="12700" rIns="0" bIns="0" rtlCol="0">
            <a:spAutoFit/>
          </a:bodyPr>
          <a:lstStyle/>
          <a:p>
            <a:pPr algn="ctr">
              <a:lnSpc>
                <a:spcPts val="2100"/>
              </a:lnSpc>
            </a:pPr>
            <a:r>
              <a:rPr lang="en-GB" sz="2000" b="1" cap="all" dirty="0">
                <a:solidFill>
                  <a:schemeClr val="accent6"/>
                </a:solidFill>
                <a:latin typeface="+mj-lt"/>
                <a:cs typeface="Verdana"/>
              </a:rPr>
              <a:t>Request for a Volunteer</a:t>
            </a:r>
            <a:br>
              <a:rPr lang="en-GB" sz="2000" b="1" cap="all" dirty="0">
                <a:solidFill>
                  <a:schemeClr val="accent6"/>
                </a:solidFill>
                <a:latin typeface="+mj-lt"/>
                <a:cs typeface="Verdana"/>
              </a:rPr>
            </a:br>
            <a:r>
              <a:rPr lang="en-GB" sz="2000" b="1" cap="all" dirty="0">
                <a:solidFill>
                  <a:schemeClr val="accent6"/>
                </a:solidFill>
                <a:latin typeface="+mj-lt"/>
                <a:cs typeface="Verdana"/>
              </a:rPr>
              <a:t>Pitchford Parish Councillor</a:t>
            </a:r>
          </a:p>
        </p:txBody>
      </p:sp>
      <p:sp>
        <p:nvSpPr>
          <p:cNvPr id="12" name="object 12"/>
          <p:cNvSpPr/>
          <p:nvPr/>
        </p:nvSpPr>
        <p:spPr>
          <a:xfrm>
            <a:off x="336689" y="6332220"/>
            <a:ext cx="4533761" cy="4023448"/>
          </a:xfrm>
          <a:custGeom>
            <a:avLst/>
            <a:gdLst/>
            <a:ahLst/>
            <a:cxnLst/>
            <a:rect l="l" t="t" r="r" b="b"/>
            <a:pathLst>
              <a:path w="6887209" h="4672965">
                <a:moveTo>
                  <a:pt x="0" y="4672596"/>
                </a:moveTo>
                <a:lnTo>
                  <a:pt x="6886600" y="4672596"/>
                </a:lnTo>
                <a:lnTo>
                  <a:pt x="6886600" y="0"/>
                </a:lnTo>
                <a:lnTo>
                  <a:pt x="0" y="0"/>
                </a:lnTo>
                <a:lnTo>
                  <a:pt x="0" y="4672596"/>
                </a:lnTo>
                <a:close/>
              </a:path>
            </a:pathLst>
          </a:custGeom>
          <a:ln w="25400">
            <a:solidFill>
              <a:schemeClr val="accent6"/>
            </a:solidFill>
          </a:ln>
        </p:spPr>
        <p:txBody>
          <a:bodyPr wrap="square" lIns="0" tIns="0" rIns="0" bIns="0" rtlCol="0"/>
          <a:lstStyle/>
          <a:p>
            <a:endParaRPr/>
          </a:p>
        </p:txBody>
      </p:sp>
      <p:sp>
        <p:nvSpPr>
          <p:cNvPr id="4" name="TextBox 3">
            <a:extLst>
              <a:ext uri="{FF2B5EF4-FFF2-40B4-BE49-F238E27FC236}">
                <a16:creationId xmlns:a16="http://schemas.microsoft.com/office/drawing/2014/main" id="{4FE7E468-761B-C351-C15E-7CB09DE7C5F5}"/>
              </a:ext>
            </a:extLst>
          </p:cNvPr>
          <p:cNvSpPr txBox="1"/>
          <p:nvPr/>
        </p:nvSpPr>
        <p:spPr>
          <a:xfrm>
            <a:off x="419099" y="6987540"/>
            <a:ext cx="4451351" cy="3029406"/>
          </a:xfrm>
          <a:prstGeom prst="rect">
            <a:avLst/>
          </a:prstGeom>
          <a:noFill/>
        </p:spPr>
        <p:txBody>
          <a:bodyPr wrap="square" lIns="0" tIns="0" rIns="0" bIns="0" numCol="1" spcCol="180000" rtlCol="0">
            <a:noAutofit/>
          </a:bodyPr>
          <a:lstStyle/>
          <a:p>
            <a:pPr algn="l">
              <a:spcAft>
                <a:spcPts val="600"/>
              </a:spcAft>
              <a:buNone/>
            </a:pPr>
            <a:r>
              <a:rPr lang="en-GB" sz="1000" dirty="0">
                <a:effectLst/>
                <a:latin typeface="Calibri Light" panose="020F0302020204030204" pitchFamily="34" charset="0"/>
                <a:ea typeface="Aptos" panose="020B0004020202020204" pitchFamily="34" charset="0"/>
                <a:cs typeface="Calibri Light" panose="020F0302020204030204" pitchFamily="34" charset="0"/>
              </a:rPr>
              <a:t>Local elections were held on May 1st and our Shropshire councillor for Burnell Ward has been elected. Parish Council elections for the county were held on the same day. However, you will have noted that there were no elections for our combined parish; Acton Burnell, </a:t>
            </a:r>
            <a:r>
              <a:rPr lang="en-GB" sz="1000" dirty="0" err="1">
                <a:effectLst/>
                <a:latin typeface="Calibri Light" panose="020F0302020204030204" pitchFamily="34" charset="0"/>
                <a:ea typeface="Aptos" panose="020B0004020202020204" pitchFamily="34" charset="0"/>
                <a:cs typeface="Calibri Light" panose="020F0302020204030204" pitchFamily="34" charset="0"/>
              </a:rPr>
              <a:t>Frodesley</a:t>
            </a:r>
            <a:r>
              <a:rPr lang="en-GB" sz="1000" dirty="0">
                <a:effectLst/>
                <a:latin typeface="Calibri Light" panose="020F0302020204030204" pitchFamily="34" charset="0"/>
                <a:ea typeface="Aptos" panose="020B0004020202020204" pitchFamily="34" charset="0"/>
                <a:cs typeface="Calibri Light" panose="020F0302020204030204" pitchFamily="34" charset="0"/>
              </a:rPr>
              <a:t>, Pitchford, </a:t>
            </a:r>
            <a:r>
              <a:rPr lang="en-GB" sz="1000" dirty="0" err="1">
                <a:effectLst/>
                <a:latin typeface="Calibri Light" panose="020F0302020204030204" pitchFamily="34" charset="0"/>
                <a:ea typeface="Aptos" panose="020B0004020202020204" pitchFamily="34" charset="0"/>
                <a:cs typeface="Calibri Light" panose="020F0302020204030204" pitchFamily="34" charset="0"/>
              </a:rPr>
              <a:t>Ruckley</a:t>
            </a:r>
            <a:r>
              <a:rPr lang="en-GB" sz="1000" dirty="0">
                <a:effectLst/>
                <a:latin typeface="Calibri Light" panose="020F0302020204030204" pitchFamily="34" charset="0"/>
                <a:ea typeface="Aptos" panose="020B0004020202020204" pitchFamily="34" charset="0"/>
                <a:cs typeface="Calibri Light" panose="020F0302020204030204" pitchFamily="34" charset="0"/>
              </a:rPr>
              <a:t> &amp; Langley. This is because the Parish Council posts (four for Acton Burnell, two for Pitchford, two for </a:t>
            </a:r>
            <a:r>
              <a:rPr lang="en-GB" sz="1000" dirty="0" err="1">
                <a:effectLst/>
                <a:latin typeface="Calibri Light" panose="020F0302020204030204" pitchFamily="34" charset="0"/>
                <a:ea typeface="Aptos" panose="020B0004020202020204" pitchFamily="34" charset="0"/>
                <a:cs typeface="Calibri Light" panose="020F0302020204030204" pitchFamily="34" charset="0"/>
              </a:rPr>
              <a:t>Frodesley</a:t>
            </a:r>
            <a:r>
              <a:rPr lang="en-GB" sz="1000" dirty="0">
                <a:effectLst/>
                <a:latin typeface="Calibri Light" panose="020F0302020204030204" pitchFamily="34" charset="0"/>
                <a:ea typeface="Aptos" panose="020B0004020202020204" pitchFamily="34" charset="0"/>
                <a:cs typeface="Calibri Light" panose="020F0302020204030204" pitchFamily="34" charset="0"/>
              </a:rPr>
              <a:t> and one for </a:t>
            </a:r>
            <a:r>
              <a:rPr lang="en-GB" sz="1000" dirty="0" err="1">
                <a:effectLst/>
                <a:latin typeface="Calibri Light" panose="020F0302020204030204" pitchFamily="34" charset="0"/>
                <a:ea typeface="Aptos" panose="020B0004020202020204" pitchFamily="34" charset="0"/>
                <a:cs typeface="Calibri Light" panose="020F0302020204030204" pitchFamily="34" charset="0"/>
              </a:rPr>
              <a:t>Ruckley</a:t>
            </a:r>
            <a:r>
              <a:rPr lang="en-GB" sz="1000" dirty="0">
                <a:effectLst/>
                <a:latin typeface="Calibri Light" panose="020F0302020204030204" pitchFamily="34" charset="0"/>
                <a:ea typeface="Aptos" panose="020B0004020202020204" pitchFamily="34" charset="0"/>
                <a:cs typeface="Calibri Light" panose="020F0302020204030204" pitchFamily="34" charset="0"/>
              </a:rPr>
              <a:t> &amp; Langley) were uncontested. Parish Councillors will therefore remain as before except that Tracy Johnson, representing Pitchford, has decided to stand down, leaving Pitchford with only one representative, Alan Hotchkiss. The Parish Council are keen to fill this vacancy and can co-opt a representative without an election if a volunteer comes forward.</a:t>
            </a:r>
          </a:p>
          <a:p>
            <a:pPr algn="l">
              <a:spcAft>
                <a:spcPts val="600"/>
              </a:spcAft>
              <a:buNone/>
            </a:pPr>
            <a:r>
              <a:rPr lang="en-US" sz="1000" dirty="0">
                <a:effectLst/>
                <a:latin typeface="Calibri Light" panose="020F0302020204030204" pitchFamily="34" charset="0"/>
                <a:ea typeface="Aptos" panose="020B0004020202020204" pitchFamily="34" charset="0"/>
                <a:cs typeface="Calibri Light" panose="020F0302020204030204" pitchFamily="34" charset="0"/>
              </a:rPr>
              <a:t>Pitchford residents are therefore asked to please consider putting themselves forward to join the Parish Council to help represent their </a:t>
            </a:r>
            <a:r>
              <a:rPr lang="en-US" sz="1000" dirty="0" err="1">
                <a:effectLst/>
                <a:latin typeface="Calibri Light" panose="020F0302020204030204" pitchFamily="34" charset="0"/>
                <a:ea typeface="Aptos" panose="020B0004020202020204" pitchFamily="34" charset="0"/>
                <a:cs typeface="Calibri Light" panose="020F0302020204030204" pitchFamily="34" charset="0"/>
              </a:rPr>
              <a:t>neighbours</a:t>
            </a:r>
            <a:r>
              <a:rPr lang="en-US" sz="1000" dirty="0">
                <a:effectLst/>
                <a:latin typeface="Calibri Light" panose="020F0302020204030204" pitchFamily="34" charset="0"/>
                <a:ea typeface="Aptos" panose="020B0004020202020204" pitchFamily="34" charset="0"/>
                <a:cs typeface="Calibri Light" panose="020F0302020204030204" pitchFamily="34" charset="0"/>
              </a:rPr>
              <a:t> and to assist the council with its work. The task is not particularly onerous with just six evening meetings per year. Some background reading is of course required. Despite some frustrations the Parish Council is in a position to make a positive difference to our community and the work is interesting and rewarding. Training will be provided. Please contact the clerk, Anna Morris, </a:t>
            </a:r>
            <a:r>
              <a:rPr lang="en-US" sz="1000" dirty="0" err="1">
                <a:effectLst/>
                <a:latin typeface="Calibri Light" panose="020F0302020204030204" pitchFamily="34" charset="0"/>
                <a:ea typeface="Aptos" panose="020B0004020202020204" pitchFamily="34" charset="0"/>
                <a:cs typeface="Calibri Light" panose="020F0302020204030204" pitchFamily="34" charset="0"/>
              </a:rPr>
              <a:t>i</a:t>
            </a:r>
            <a:r>
              <a:rPr lang="en-GB" sz="1000" dirty="0">
                <a:effectLst/>
                <a:latin typeface="Calibri Light" panose="020F0302020204030204" pitchFamily="34" charset="0"/>
                <a:ea typeface="Aptos" panose="020B0004020202020204" pitchFamily="34" charset="0"/>
                <a:cs typeface="Calibri Light" panose="020F0302020204030204" pitchFamily="34" charset="0"/>
              </a:rPr>
              <a:t>f you are interested or have any questions. Also feel free to contact any of the councillors to discuss the role. </a:t>
            </a:r>
            <a:endParaRPr lang="en-GB" sz="100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l">
              <a:spcAft>
                <a:spcPts val="600"/>
              </a:spcAft>
              <a:buNone/>
            </a:pPr>
            <a:r>
              <a:rPr lang="en-GB" sz="1000" dirty="0">
                <a:solidFill>
                  <a:srgbClr val="474747"/>
                </a:solidFill>
                <a:effectLst/>
                <a:latin typeface="Calibri Light" panose="020F0302020204030204" pitchFamily="34" charset="0"/>
                <a:ea typeface="Times New Roman" panose="02020603050405020304" pitchFamily="18" charset="0"/>
                <a:cs typeface="Calibri Light" panose="020F0302020204030204" pitchFamily="34" charset="0"/>
              </a:rPr>
              <a:t>Anna can be contacted on 07842 324809 or by email at </a:t>
            </a:r>
            <a:r>
              <a:rPr lang="en-GB" sz="1000" b="1" u="sng" dirty="0">
                <a:solidFill>
                  <a:schemeClr val="tx1"/>
                </a:solidFill>
                <a:effectLst/>
                <a:latin typeface="+mj-lt"/>
                <a:ea typeface="Times New Roman" panose="02020603050405020304" pitchFamily="18" charset="0"/>
                <a:cs typeface="Calibri Light" panose="020F0302020204030204" pitchFamily="34" charset="0"/>
                <a:hlinkClick r:id="rId3">
                  <a:extLst>
                    <a:ext uri="{A12FA001-AC4F-418D-AE19-62706E023703}">
                      <ahyp:hlinkClr xmlns:ahyp="http://schemas.microsoft.com/office/drawing/2018/hyperlinkcolor" val="tx"/>
                    </a:ext>
                  </a:extLst>
                </a:hlinkClick>
              </a:rPr>
              <a:t>clerk@actonburnellparishcouncil.org.uk</a:t>
            </a:r>
            <a:endParaRPr lang="en-GB" sz="1000" b="1" dirty="0">
              <a:solidFill>
                <a:schemeClr val="tx1"/>
              </a:solidFill>
              <a:effectLst/>
              <a:latin typeface="+mj-lt"/>
              <a:ea typeface="Times New Roman" panose="02020603050405020304" pitchFamily="18" charset="0"/>
              <a:cs typeface="Calibri Light" panose="020F0302020204030204" pitchFamily="34" charset="0"/>
            </a:endParaRPr>
          </a:p>
        </p:txBody>
      </p:sp>
      <p:sp>
        <p:nvSpPr>
          <p:cNvPr id="16" name="object 16"/>
          <p:cNvSpPr txBox="1"/>
          <p:nvPr/>
        </p:nvSpPr>
        <p:spPr>
          <a:xfrm>
            <a:off x="5013325" y="6324600"/>
            <a:ext cx="2220913" cy="4038600"/>
          </a:xfrm>
          <a:prstGeom prst="rect">
            <a:avLst/>
          </a:prstGeom>
          <a:solidFill>
            <a:schemeClr val="accent3">
              <a:lumMod val="20000"/>
              <a:lumOff val="80000"/>
            </a:schemeClr>
          </a:solidFill>
        </p:spPr>
        <p:txBody>
          <a:bodyPr vert="horz" wrap="square" lIns="0" tIns="0" rIns="0" bIns="0" rtlCol="0">
            <a:noAutofit/>
          </a:bodyPr>
          <a:lstStyle/>
          <a:p>
            <a:pPr marR="80010" algn="ctr"/>
            <a:r>
              <a:rPr lang="en-GB" sz="2600" b="1" dirty="0">
                <a:solidFill>
                  <a:schemeClr val="accent3"/>
                </a:solidFill>
                <a:latin typeface="Calibri"/>
                <a:cs typeface="Calibri"/>
              </a:rPr>
              <a:t>A NASTY NIFF?</a:t>
            </a:r>
          </a:p>
          <a:p>
            <a:pPr marL="71755" marR="80010" algn="l">
              <a:lnSpc>
                <a:spcPts val="1100"/>
              </a:lnSpc>
              <a:spcAft>
                <a:spcPts val="300"/>
              </a:spcAft>
            </a:pPr>
            <a:r>
              <a:rPr lang="en-GB" sz="1000" b="0" dirty="0">
                <a:latin typeface="Calibri Light"/>
                <a:cs typeface="Calibri Light"/>
              </a:rPr>
              <a:t>There have been some recent incidents involving blocked sewer pipes in our area, and Severn Trent have issued advice on what to do to both prevent and deal with any future ‘unpleasantness’!</a:t>
            </a:r>
          </a:p>
          <a:p>
            <a:pPr marL="71755" marR="175260" algn="l">
              <a:lnSpc>
                <a:spcPts val="1100"/>
              </a:lnSpc>
              <a:spcAft>
                <a:spcPts val="300"/>
              </a:spcAft>
            </a:pPr>
            <a:r>
              <a:rPr lang="en-GB" sz="1000" b="0" dirty="0">
                <a:latin typeface="Calibri Light"/>
                <a:cs typeface="Calibri Light"/>
              </a:rPr>
              <a:t>Sewer blockages can cause a clogged kitchen sink, problems with flushing toilets, bad smells from pipes and drains, and, in the worst cases, sewage flooding homes and gardens.  Steps that we can all take to avoid this happening include not putting things like wet wipes, cotton buds, dental floss or nappies  down the toilet, and not washing oils, fats and grease down the sink (scrape used oils and fats into a container and then put it in your household waste bin).  Severn Trent advice using a sink strainer to catch any leftover food that may end up in the sink.</a:t>
            </a:r>
          </a:p>
          <a:p>
            <a:pPr marL="71755" marR="175260">
              <a:lnSpc>
                <a:spcPts val="1100"/>
              </a:lnSpc>
            </a:pPr>
            <a:r>
              <a:rPr lang="en-GB" sz="1000" b="0" spc="-20" dirty="0">
                <a:latin typeface="Calibri Light"/>
                <a:cs typeface="Calibri Light"/>
              </a:rPr>
              <a:t>If there is a problem with your drains, please call Severn Trent’s 24 hour help line on </a:t>
            </a:r>
            <a:r>
              <a:rPr lang="en-GB" sz="1000" b="1" spc="-20" dirty="0">
                <a:latin typeface="+mj-lt"/>
                <a:cs typeface="Calibri Light"/>
              </a:rPr>
              <a:t>0800 783444</a:t>
            </a:r>
            <a:r>
              <a:rPr lang="en-GB" sz="1000" b="0" spc="-20" dirty="0">
                <a:latin typeface="Calibri Light"/>
                <a:cs typeface="Calibri Light"/>
              </a:rPr>
              <a:t>.</a:t>
            </a:r>
          </a:p>
        </p:txBody>
      </p:sp>
      <p:cxnSp>
        <p:nvCxnSpPr>
          <p:cNvPr id="8" name="Straight Connector 7">
            <a:extLst>
              <a:ext uri="{FF2B5EF4-FFF2-40B4-BE49-F238E27FC236}">
                <a16:creationId xmlns:a16="http://schemas.microsoft.com/office/drawing/2014/main" id="{4C25109C-56A1-7D24-11E0-579E49069760}"/>
              </a:ext>
            </a:extLst>
          </p:cNvPr>
          <p:cNvCxnSpPr/>
          <p:nvPr/>
        </p:nvCxnSpPr>
        <p:spPr>
          <a:xfrm>
            <a:off x="322263" y="6200775"/>
            <a:ext cx="6911975" cy="0"/>
          </a:xfrm>
          <a:prstGeom prst="line">
            <a:avLst/>
          </a:prstGeom>
          <a:ln w="19050"/>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DDDA3C-59D7-82E0-F276-BEE6F4DF5874}"/>
              </a:ext>
            </a:extLst>
          </p:cNvPr>
          <p:cNvGrpSpPr/>
          <p:nvPr/>
        </p:nvGrpSpPr>
        <p:grpSpPr>
          <a:xfrm>
            <a:off x="2662239" y="6813005"/>
            <a:ext cx="4572000" cy="3550194"/>
            <a:chOff x="2662239" y="6813005"/>
            <a:chExt cx="4572000" cy="3550194"/>
          </a:xfrm>
        </p:grpSpPr>
        <p:sp>
          <p:nvSpPr>
            <p:cNvPr id="17" name="object 17"/>
            <p:cNvSpPr txBox="1"/>
            <p:nvPr/>
          </p:nvSpPr>
          <p:spPr>
            <a:xfrm>
              <a:off x="2662239" y="6813005"/>
              <a:ext cx="4572000" cy="360996"/>
            </a:xfrm>
            <a:prstGeom prst="rect">
              <a:avLst/>
            </a:prstGeom>
            <a:solidFill>
              <a:schemeClr val="accent6"/>
            </a:solidFill>
            <a:ln w="12700">
              <a:solidFill>
                <a:schemeClr val="accent6"/>
              </a:solidFill>
            </a:ln>
          </p:spPr>
          <p:txBody>
            <a:bodyPr vert="horz" wrap="square" lIns="0" tIns="22225" rIns="0" bIns="0" rtlCol="0">
              <a:spAutoFit/>
            </a:bodyPr>
            <a:lstStyle/>
            <a:p>
              <a:pPr marL="4445" algn="ctr">
                <a:lnSpc>
                  <a:spcPct val="100000"/>
                </a:lnSpc>
                <a:spcBef>
                  <a:spcPts val="175"/>
                </a:spcBef>
              </a:pPr>
              <a:r>
                <a:rPr sz="2200" dirty="0">
                  <a:solidFill>
                    <a:srgbClr val="FFFFFF"/>
                  </a:solidFill>
                  <a:latin typeface="Calibri"/>
                  <a:cs typeface="Calibri"/>
                </a:rPr>
                <a:t>NEWS</a:t>
              </a:r>
              <a:r>
                <a:rPr sz="2200" spc="70" dirty="0">
                  <a:solidFill>
                    <a:srgbClr val="FFFFFF"/>
                  </a:solidFill>
                  <a:latin typeface="Calibri"/>
                  <a:cs typeface="Calibri"/>
                </a:rPr>
                <a:t> </a:t>
              </a:r>
              <a:r>
                <a:rPr sz="2200" dirty="0">
                  <a:solidFill>
                    <a:srgbClr val="FFFFFF"/>
                  </a:solidFill>
                  <a:latin typeface="Calibri"/>
                  <a:cs typeface="Calibri"/>
                </a:rPr>
                <a:t>FROM</a:t>
              </a:r>
              <a:r>
                <a:rPr sz="2200" spc="70" dirty="0">
                  <a:solidFill>
                    <a:srgbClr val="FFFFFF"/>
                  </a:solidFill>
                  <a:latin typeface="Calibri"/>
                  <a:cs typeface="Calibri"/>
                </a:rPr>
                <a:t> </a:t>
              </a:r>
              <a:r>
                <a:rPr sz="2200" dirty="0">
                  <a:solidFill>
                    <a:srgbClr val="FFFFFF"/>
                  </a:solidFill>
                  <a:latin typeface="Calibri"/>
                  <a:cs typeface="Calibri"/>
                </a:rPr>
                <a:t>LONGNOR</a:t>
              </a:r>
              <a:r>
                <a:rPr sz="2200" spc="75" dirty="0">
                  <a:solidFill>
                    <a:srgbClr val="FFFFFF"/>
                  </a:solidFill>
                  <a:latin typeface="Calibri"/>
                  <a:cs typeface="Calibri"/>
                </a:rPr>
                <a:t> </a:t>
              </a:r>
              <a:r>
                <a:rPr sz="2200" spc="-10" dirty="0">
                  <a:solidFill>
                    <a:srgbClr val="FFFFFF"/>
                  </a:solidFill>
                  <a:latin typeface="Calibri"/>
                  <a:cs typeface="Calibri"/>
                </a:rPr>
                <a:t>SCHOOL</a:t>
              </a:r>
              <a:endParaRPr sz="2200" dirty="0">
                <a:latin typeface="Calibri"/>
                <a:cs typeface="Calibri"/>
              </a:endParaRPr>
            </a:p>
          </p:txBody>
        </p:sp>
        <p:sp>
          <p:nvSpPr>
            <p:cNvPr id="2" name="TextBox 1">
              <a:extLst>
                <a:ext uri="{FF2B5EF4-FFF2-40B4-BE49-F238E27FC236}">
                  <a16:creationId xmlns:a16="http://schemas.microsoft.com/office/drawing/2014/main" id="{07BDD70E-AB8F-CD2B-85AD-E5B7D3F92182}"/>
                </a:ext>
              </a:extLst>
            </p:cNvPr>
            <p:cNvSpPr txBox="1"/>
            <p:nvPr/>
          </p:nvSpPr>
          <p:spPr>
            <a:xfrm>
              <a:off x="2662239" y="7167562"/>
              <a:ext cx="4572000" cy="3195637"/>
            </a:xfrm>
            <a:prstGeom prst="rect">
              <a:avLst/>
            </a:prstGeom>
            <a:noFill/>
            <a:ln>
              <a:solidFill>
                <a:schemeClr val="accent6"/>
              </a:solidFill>
            </a:ln>
          </p:spPr>
          <p:txBody>
            <a:bodyPr wrap="square" lIns="54000" tIns="54000" rIns="54000" bIns="54000" numCol="2" spcCol="108000" rtlCol="0">
              <a:noAutofit/>
            </a:bodyPr>
            <a:lstStyle/>
            <a:p>
              <a:pPr>
                <a:lnSpc>
                  <a:spcPts val="1100"/>
                </a:lnSpc>
                <a:spcAft>
                  <a:spcPts val="300"/>
                </a:spcAft>
                <a:buNone/>
              </a:pP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What a wonderful few weeks we have had at </a:t>
              </a:r>
              <a:r>
                <a:rPr lang="en-GB" sz="1000" spc="10" dirty="0" err="1">
                  <a:effectLst/>
                  <a:latin typeface="Calibri Light" panose="020F0302020204030204" pitchFamily="34" charset="0"/>
                  <a:ea typeface="Aptos" panose="020B0004020202020204" pitchFamily="34" charset="0"/>
                  <a:cs typeface="Calibri Light" panose="020F0302020204030204" pitchFamily="34" charset="0"/>
                </a:rPr>
                <a:t>Longnor</a:t>
              </a: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 Primary School. We are really enjoying seeing all the signs of Spring around the grounds and </a:t>
              </a:r>
              <a:br>
                <a:rPr lang="en-GB" sz="1000" spc="10" dirty="0">
                  <a:effectLst/>
                  <a:latin typeface="Calibri Light" panose="020F0302020204030204" pitchFamily="34" charset="0"/>
                  <a:ea typeface="Aptos" panose="020B0004020202020204" pitchFamily="34" charset="0"/>
                  <a:cs typeface="Calibri Light" panose="020F0302020204030204" pitchFamily="34" charset="0"/>
                </a:rPr>
              </a:b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enjoying the sunshine for outdoor learning and sports.</a:t>
              </a:r>
            </a:p>
            <a:p>
              <a:pPr>
                <a:lnSpc>
                  <a:spcPts val="1100"/>
                </a:lnSpc>
                <a:spcAft>
                  <a:spcPts val="300"/>
                </a:spcAft>
                <a:buNone/>
              </a:pP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Our Eagles class enjoyed a spectacular residential week at </a:t>
              </a:r>
              <a:r>
                <a:rPr lang="en-GB" sz="1000" spc="10" dirty="0" err="1">
                  <a:effectLst/>
                  <a:latin typeface="Calibri Light" panose="020F0302020204030204" pitchFamily="34" charset="0"/>
                  <a:ea typeface="Aptos" panose="020B0004020202020204" pitchFamily="34" charset="0"/>
                  <a:cs typeface="Calibri Light" panose="020F0302020204030204" pitchFamily="34" charset="0"/>
                </a:rPr>
                <a:t>Arthog</a:t>
              </a: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 Educational Centre in Wales. They took part in rock climbing, abseiling, gorge walking and canoeing as well as many fun evening activities and were lucky to have sunshine every day. We are very </a:t>
              </a:r>
              <a:br>
                <a:rPr lang="en-GB" sz="1000" spc="10" dirty="0">
                  <a:effectLst/>
                  <a:latin typeface="Calibri Light" panose="020F0302020204030204" pitchFamily="34" charset="0"/>
                  <a:ea typeface="Aptos" panose="020B0004020202020204" pitchFamily="34" charset="0"/>
                  <a:cs typeface="Calibri Light" panose="020F0302020204030204" pitchFamily="34" charset="0"/>
                </a:rPr>
              </a:b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grateful to our staff for giving up so much of their time to allow our students this enriching experience.</a:t>
              </a:r>
            </a:p>
            <a:p>
              <a:pPr>
                <a:lnSpc>
                  <a:spcPts val="1100"/>
                </a:lnSpc>
                <a:spcAft>
                  <a:spcPts val="300"/>
                </a:spcAft>
                <a:buNone/>
              </a:pP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Students across all age groups are currently taking part in the Shropshire Primary Half Marathon. They have run the first twelve miles at school and will</a:t>
              </a:r>
            </a:p>
            <a:p>
              <a:pPr>
                <a:lnSpc>
                  <a:spcPts val="1100"/>
                </a:lnSpc>
                <a:spcAft>
                  <a:spcPts val="300"/>
                </a:spcAft>
                <a:buNone/>
              </a:pPr>
              <a:endParaRPr lang="en-GB" sz="1000" spc="10" dirty="0">
                <a:latin typeface="Calibri Light" panose="020F0302020204030204" pitchFamily="34" charset="0"/>
                <a:ea typeface="Aptos" panose="020B0004020202020204" pitchFamily="34" charset="0"/>
                <a:cs typeface="Calibri Light" panose="020F0302020204030204" pitchFamily="34" charset="0"/>
              </a:endParaRPr>
            </a:p>
            <a:p>
              <a:pPr>
                <a:lnSpc>
                  <a:spcPts val="1100"/>
                </a:lnSpc>
                <a:spcAft>
                  <a:spcPts val="300"/>
                </a:spcAft>
                <a:buNone/>
              </a:pPr>
              <a:endParaRPr lang="en-GB" sz="1000" spc="10" dirty="0">
                <a:effectLst/>
                <a:latin typeface="Calibri Light" panose="020F0302020204030204" pitchFamily="34" charset="0"/>
                <a:ea typeface="Aptos" panose="020B0004020202020204" pitchFamily="34" charset="0"/>
                <a:cs typeface="Calibri Light" panose="020F0302020204030204" pitchFamily="34" charset="0"/>
              </a:endParaRPr>
            </a:p>
            <a:p>
              <a:pPr>
                <a:lnSpc>
                  <a:spcPts val="1100"/>
                </a:lnSpc>
                <a:spcAft>
                  <a:spcPts val="300"/>
                </a:spcAft>
                <a:buNone/>
              </a:pP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be completing the marathon at the West </a:t>
              </a:r>
              <a:r>
                <a:rPr lang="en-GB" sz="1000" spc="10" dirty="0" err="1">
                  <a:effectLst/>
                  <a:latin typeface="Calibri Light" panose="020F0302020204030204" pitchFamily="34" charset="0"/>
                  <a:ea typeface="Aptos" panose="020B0004020202020204" pitchFamily="34" charset="0"/>
                  <a:cs typeface="Calibri Light" panose="020F0302020204030204" pitchFamily="34" charset="0"/>
                </a:rPr>
                <a:t>Mids</a:t>
              </a: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 Showground on Saturday 12</a:t>
              </a:r>
              <a:r>
                <a:rPr lang="en-GB" sz="1000" spc="10" baseline="30000" dirty="0">
                  <a:effectLst/>
                  <a:latin typeface="Calibri Light" panose="020F0302020204030204" pitchFamily="34" charset="0"/>
                  <a:ea typeface="Aptos" panose="020B0004020202020204" pitchFamily="34" charset="0"/>
                  <a:cs typeface="Calibri Light" panose="020F0302020204030204" pitchFamily="34" charset="0"/>
                </a:rPr>
                <a:t>th</a:t>
              </a: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 April. </a:t>
              </a:r>
            </a:p>
            <a:p>
              <a:pPr>
                <a:lnSpc>
                  <a:spcPts val="1100"/>
                </a:lnSpc>
                <a:spcAft>
                  <a:spcPts val="300"/>
                </a:spcAft>
                <a:buNone/>
              </a:pP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We are very proud of our children’s commitment and hard work running round and round the school field!</a:t>
              </a:r>
            </a:p>
            <a:p>
              <a:pPr>
                <a:lnSpc>
                  <a:spcPts val="1100"/>
                </a:lnSpc>
                <a:spcAft>
                  <a:spcPts val="300"/>
                </a:spcAft>
                <a:buNone/>
              </a:pPr>
              <a:r>
                <a:rPr lang="en-GB" sz="1000" spc="10" dirty="0" err="1">
                  <a:effectLst/>
                  <a:latin typeface="Calibri Light" panose="020F0302020204030204" pitchFamily="34" charset="0"/>
                  <a:ea typeface="Aptos" panose="020B0004020202020204" pitchFamily="34" charset="0"/>
                  <a:cs typeface="Calibri Light" panose="020F0302020204030204" pitchFamily="34" charset="0"/>
                </a:rPr>
                <a:t>Merlins</a:t>
              </a: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 and Kestrels class had a lovely visit to Shrewsbury in late March, </a:t>
              </a:r>
              <a:br>
                <a:rPr lang="en-GB" sz="1000" spc="10" dirty="0">
                  <a:effectLst/>
                  <a:latin typeface="Calibri Light" panose="020F0302020204030204" pitchFamily="34" charset="0"/>
                  <a:ea typeface="Aptos" panose="020B0004020202020204" pitchFamily="34" charset="0"/>
                  <a:cs typeface="Calibri Light" panose="020F0302020204030204" pitchFamily="34" charset="0"/>
                </a:rPr>
              </a:b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visiting Shrewsbury museum, the Dingle gardens and Pizza Express where </a:t>
              </a:r>
              <a:br>
                <a:rPr lang="en-GB" sz="1000" spc="10" dirty="0">
                  <a:effectLst/>
                  <a:latin typeface="Calibri Light" panose="020F0302020204030204" pitchFamily="34" charset="0"/>
                  <a:ea typeface="Aptos" panose="020B0004020202020204" pitchFamily="34" charset="0"/>
                  <a:cs typeface="Calibri Light" panose="020F0302020204030204" pitchFamily="34" charset="0"/>
                </a:rPr>
              </a:b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Kestrels class created their own pizzas. We were lucky again to have beautiful sunshine so were able to properly enjoy the historic streets and beautiful gardens of the town.</a:t>
              </a:r>
            </a:p>
            <a:p>
              <a:pPr>
                <a:lnSpc>
                  <a:spcPts val="1100"/>
                </a:lnSpc>
                <a:spcAft>
                  <a:spcPts val="300"/>
                </a:spcAft>
                <a:buNone/>
              </a:pP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We are looking forward to our Easter service at the end of this term and the children are really enjoying practising their Easter songs ready to share with their families.</a:t>
              </a:r>
            </a:p>
            <a:p>
              <a:pPr>
                <a:lnSpc>
                  <a:spcPts val="1100"/>
                </a:lnSpc>
                <a:spcAft>
                  <a:spcPts val="300"/>
                </a:spcAft>
              </a:pPr>
              <a:r>
                <a:rPr lang="en-GB" sz="1000" spc="10" dirty="0">
                  <a:effectLst/>
                  <a:latin typeface="Calibri Light" panose="020F0302020204030204" pitchFamily="34" charset="0"/>
                  <a:ea typeface="Aptos" panose="020B0004020202020204" pitchFamily="34" charset="0"/>
                  <a:cs typeface="Calibri Light" panose="020F0302020204030204" pitchFamily="34" charset="0"/>
                </a:rPr>
                <a:t>We continue to work together to inspire a lifelong love of learning.</a:t>
              </a:r>
            </a:p>
          </p:txBody>
        </p:sp>
      </p:grpSp>
      <p:sp>
        <p:nvSpPr>
          <p:cNvPr id="3" name="TextBox 2">
            <a:extLst>
              <a:ext uri="{FF2B5EF4-FFF2-40B4-BE49-F238E27FC236}">
                <a16:creationId xmlns:a16="http://schemas.microsoft.com/office/drawing/2014/main" id="{92BB3511-46E4-B477-52D5-B39FC85B5E55}"/>
              </a:ext>
            </a:extLst>
          </p:cNvPr>
          <p:cNvSpPr txBox="1"/>
          <p:nvPr/>
        </p:nvSpPr>
        <p:spPr>
          <a:xfrm>
            <a:off x="322262" y="750397"/>
            <a:ext cx="6911975" cy="5962823"/>
          </a:xfrm>
          <a:prstGeom prst="rect">
            <a:avLst/>
          </a:prstGeom>
          <a:noFill/>
        </p:spPr>
        <p:txBody>
          <a:bodyPr wrap="square" lIns="0" tIns="0" rIns="0" bIns="0" numCol="3" spcCol="180000" rtlCol="0">
            <a:noAutofit/>
          </a:bodyPr>
          <a:lstStyle/>
          <a:p>
            <a:pPr algn="l">
              <a:lnSpc>
                <a:spcPts val="1200"/>
              </a:lnSpc>
              <a:spcBef>
                <a:spcPts val="300"/>
              </a:spcBef>
            </a:pPr>
            <a:r>
              <a:rPr lang="en-GB" sz="1100" b="1" cap="all" dirty="0">
                <a:solidFill>
                  <a:schemeClr val="accent3">
                    <a:lumMod val="50000"/>
                  </a:schemeClr>
                </a:solidFill>
                <a:latin typeface="Calibri Light" panose="020F0302020204030204" pitchFamily="34" charset="0"/>
                <a:cs typeface="Calibri Light" panose="020F0302020204030204" pitchFamily="34" charset="0"/>
              </a:rPr>
              <a:t>Breakfast Butties</a:t>
            </a:r>
          </a:p>
          <a:p>
            <a:pPr algn="l">
              <a:lnSpc>
                <a:spcPts val="1200"/>
              </a:lnSpc>
              <a:spcAft>
                <a:spcPts val="300"/>
              </a:spcAft>
              <a:buNone/>
            </a:pP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Our first ‘breakfast butties’ of the year back in March went off extremely well and a good turnout, along with a small group for the associated ‘walkies’, made the event a very pleasing success.  We are planning yet another of these popular events on Saturday 28</a:t>
            </a:r>
            <a:r>
              <a:rPr lang="en-GB" sz="1050" baseline="30000" dirty="0">
                <a:effectLst/>
                <a:latin typeface="Calibri Light" panose="020F0302020204030204" pitchFamily="34" charset="0"/>
                <a:ea typeface="Times New Roman" panose="02020603050405020304" pitchFamily="18" charset="0"/>
                <a:cs typeface="Calibri Light" panose="020F0302020204030204" pitchFamily="34" charset="0"/>
              </a:rPr>
              <a:t>th</a:t>
            </a: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 June where we hope to host not only another group of satisfied locals who don’t have to cook breakfast that morning, but also another local stroll for anyone in the area.  As usual, keep an eye out on the ABC and PVH Facebook sites for details nearer the time.  We would, as always, like to thank all those who supported our previous breakfast events last </a:t>
            </a:r>
            <a:b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b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year and hope to see you again later in the year.</a:t>
            </a:r>
          </a:p>
          <a:p>
            <a:pPr algn="l">
              <a:lnSpc>
                <a:spcPts val="1200"/>
              </a:lnSpc>
              <a:spcBef>
                <a:spcPts val="300"/>
              </a:spcBef>
              <a:buNone/>
            </a:pPr>
            <a:r>
              <a:rPr lang="en-GB" sz="1100" b="1" cap="all" dirty="0">
                <a:solidFill>
                  <a:schemeClr val="accent3">
                    <a:lumMod val="50000"/>
                  </a:schemeClr>
                </a:solidFill>
                <a:latin typeface="Calibri Light" panose="020F0302020204030204" pitchFamily="34" charset="0"/>
                <a:cs typeface="Calibri Light" panose="020F0302020204030204" pitchFamily="34" charset="0"/>
              </a:rPr>
              <a:t>Shropshire Village Hall </a:t>
            </a:r>
            <a:br>
              <a:rPr lang="en-GB" sz="1100" b="1" cap="all" dirty="0">
                <a:solidFill>
                  <a:schemeClr val="accent3">
                    <a:lumMod val="50000"/>
                  </a:schemeClr>
                </a:solidFill>
                <a:latin typeface="Calibri Light" panose="020F0302020204030204" pitchFamily="34" charset="0"/>
                <a:cs typeface="Calibri Light" panose="020F0302020204030204" pitchFamily="34" charset="0"/>
              </a:rPr>
            </a:br>
            <a:r>
              <a:rPr lang="en-GB" sz="1100" b="1" cap="all" dirty="0">
                <a:solidFill>
                  <a:schemeClr val="accent3">
                    <a:lumMod val="50000"/>
                  </a:schemeClr>
                </a:solidFill>
                <a:latin typeface="Calibri Light" panose="020F0302020204030204" pitchFamily="34" charset="0"/>
                <a:cs typeface="Calibri Light" panose="020F0302020204030204" pitchFamily="34" charset="0"/>
              </a:rPr>
              <a:t>Quiz League</a:t>
            </a:r>
          </a:p>
          <a:p>
            <a:pPr algn="l">
              <a:lnSpc>
                <a:spcPts val="1200"/>
              </a:lnSpc>
              <a:spcAft>
                <a:spcPts val="300"/>
              </a:spcAft>
              <a:buNone/>
            </a:pP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The PVH Quiz Team recently competed in another round of the Shropshire Village Hall Quiz League.  This was, in fact, the final round and was held at </a:t>
            </a:r>
            <a:r>
              <a:rPr lang="en-GB" sz="1050" dirty="0" err="1">
                <a:effectLst/>
                <a:latin typeface="Calibri Light" panose="020F0302020204030204" pitchFamily="34" charset="0"/>
                <a:ea typeface="Times New Roman" panose="02020603050405020304" pitchFamily="18" charset="0"/>
                <a:cs typeface="Calibri Light" panose="020F0302020204030204" pitchFamily="34" charset="0"/>
              </a:rPr>
              <a:t>Rushbury</a:t>
            </a: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 where our team scored a magnificent 56 from a possible 72 to allow them to finish in the top half of the league for the season – their best ever result!  Well done to them!  While this is our ‘official’ team, there is always the room for a possible ‘B’ team to take part and if anyone is interested in forming a second team of four, do get in touch with us here at the Hall and we can point you in the right direction!</a:t>
            </a:r>
          </a:p>
          <a:p>
            <a:pPr algn="l">
              <a:lnSpc>
                <a:spcPts val="1200"/>
              </a:lnSpc>
              <a:spcAft>
                <a:spcPts val="300"/>
              </a:spcAft>
              <a:buNone/>
            </a:pPr>
            <a:endParaRPr lang="en-GB"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l">
              <a:lnSpc>
                <a:spcPts val="1200"/>
              </a:lnSpc>
              <a:spcBef>
                <a:spcPts val="300"/>
              </a:spcBef>
            </a:pPr>
            <a:r>
              <a:rPr lang="en-GB" sz="1100" b="1" cap="all" dirty="0">
                <a:solidFill>
                  <a:schemeClr val="accent3">
                    <a:lumMod val="50000"/>
                  </a:schemeClr>
                </a:solidFill>
                <a:latin typeface="Calibri Light" panose="020F0302020204030204" pitchFamily="34" charset="0"/>
                <a:cs typeface="Calibri Light" panose="020F0302020204030204" pitchFamily="34" charset="0"/>
              </a:rPr>
              <a:t>Pub Nights</a:t>
            </a:r>
          </a:p>
          <a:p>
            <a:pPr algn="l">
              <a:lnSpc>
                <a:spcPts val="1200"/>
              </a:lnSpc>
              <a:spcAft>
                <a:spcPts val="300"/>
              </a:spcAft>
              <a:buNone/>
            </a:pP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Our next Pub Night on the 9</a:t>
            </a:r>
            <a:r>
              <a:rPr lang="en-GB" sz="1050" baseline="30000" dirty="0">
                <a:effectLst/>
                <a:latin typeface="Calibri Light" panose="020F0302020204030204" pitchFamily="34" charset="0"/>
                <a:ea typeface="Times New Roman" panose="02020603050405020304" pitchFamily="18" charset="0"/>
                <a:cs typeface="Calibri Light" panose="020F0302020204030204" pitchFamily="34" charset="0"/>
              </a:rPr>
              <a:t>th</a:t>
            </a: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 May will be extra special with a celebration of the 80</a:t>
            </a:r>
            <a:r>
              <a:rPr lang="en-GB" sz="1050" baseline="30000" dirty="0">
                <a:effectLst/>
                <a:latin typeface="Calibri Light" panose="020F0302020204030204" pitchFamily="34" charset="0"/>
                <a:ea typeface="Times New Roman" panose="02020603050405020304" pitchFamily="18" charset="0"/>
                <a:cs typeface="Calibri Light" panose="020F0302020204030204" pitchFamily="34" charset="0"/>
              </a:rPr>
              <a:t>th</a:t>
            </a: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 anniversary of VE Day.  Please do come along and join in the nostalgia that Friday evening, where bunting, music from the 40’s along with video of life back in the Second World War, will add to the ambience.  Also on offer will be a 1940’s food staple of corned beef hash which we will be selling to you for a nominal amount (so very cheap!!).  We are also sending special invitations to those folk in the Parish who may remember these times first hand.  If you do get a letter and haven’t yet responded and would like to come along, please could you reply asap? Equally, if you are of an age to remember VE Day first hand and have not received a letter (our ‘database’ almost certainly will not be complete!), please do contact Chris Jones whose details are at the end of this article. It would be very special to see you there and for other younger folk in the area to hear any stories about life back in those times at first-hand!  Please note the bar will, as usual, be ‘cash only’, but sadly we will be charging 2020’s prices and not those of the 1940’s!!  Again, details of this will be publicised through the Facebook sites.  </a:t>
            </a:r>
          </a:p>
          <a:p>
            <a:pPr algn="l">
              <a:lnSpc>
                <a:spcPts val="1200"/>
              </a:lnSpc>
              <a:spcBef>
                <a:spcPts val="300"/>
              </a:spcBef>
              <a:buNone/>
            </a:pPr>
            <a:r>
              <a:rPr lang="en-GB" sz="1100" b="1" cap="all" dirty="0" err="1">
                <a:solidFill>
                  <a:schemeClr val="accent3">
                    <a:lumMod val="50000"/>
                  </a:schemeClr>
                </a:solidFill>
                <a:latin typeface="Calibri Light" panose="020F0302020204030204" pitchFamily="34" charset="0"/>
                <a:cs typeface="Calibri Light" panose="020F0302020204030204" pitchFamily="34" charset="0"/>
              </a:rPr>
              <a:t>WiFi</a:t>
            </a:r>
            <a:endParaRPr lang="en-GB" sz="1100" b="1" cap="all" dirty="0">
              <a:solidFill>
                <a:schemeClr val="accent3">
                  <a:lumMod val="50000"/>
                </a:schemeClr>
              </a:solidFill>
              <a:latin typeface="Calibri Light" panose="020F0302020204030204" pitchFamily="34" charset="0"/>
              <a:cs typeface="Calibri Light" panose="020F0302020204030204" pitchFamily="34" charset="0"/>
            </a:endParaRPr>
          </a:p>
          <a:p>
            <a:pPr algn="l">
              <a:lnSpc>
                <a:spcPts val="1200"/>
              </a:lnSpc>
              <a:spcAft>
                <a:spcPts val="300"/>
              </a:spcAft>
              <a:buNone/>
            </a:pP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You wouldn’t believe the problems we have had in getting BT to supply us with </a:t>
            </a:r>
            <a:r>
              <a:rPr lang="en-GB" sz="1050" dirty="0" err="1">
                <a:effectLst/>
                <a:latin typeface="Calibri Light" panose="020F0302020204030204" pitchFamily="34" charset="0"/>
                <a:ea typeface="Times New Roman" panose="02020603050405020304" pitchFamily="18" charset="0"/>
                <a:cs typeface="Calibri Light" panose="020F0302020204030204" pitchFamily="34" charset="0"/>
              </a:rPr>
              <a:t>WiFi</a:t>
            </a: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 at the Hall, but we think we are winning – albeit very slowly – and this may be in place sometime in May we hope.  Another facility for potential users of the Hall to enjoy!</a:t>
            </a:r>
            <a:endParaRPr lang="en-GB" sz="1100" b="1" cap="all" dirty="0">
              <a:solidFill>
                <a:schemeClr val="accent3">
                  <a:lumMod val="50000"/>
                </a:schemeClr>
              </a:solidFill>
              <a:latin typeface="Calibri Light" panose="020F0302020204030204" pitchFamily="34" charset="0"/>
              <a:cs typeface="Calibri Light" panose="020F0302020204030204" pitchFamily="34" charset="0"/>
            </a:endParaRPr>
          </a:p>
          <a:p>
            <a:pPr algn="l">
              <a:lnSpc>
                <a:spcPts val="1200"/>
              </a:lnSpc>
              <a:spcBef>
                <a:spcPts val="600"/>
              </a:spcBef>
            </a:pPr>
            <a:r>
              <a:rPr lang="en-GB" sz="1100" b="1" cap="all" dirty="0">
                <a:solidFill>
                  <a:schemeClr val="accent3">
                    <a:lumMod val="50000"/>
                  </a:schemeClr>
                </a:solidFill>
                <a:latin typeface="Calibri Light" panose="020F0302020204030204" pitchFamily="34" charset="0"/>
                <a:cs typeface="Calibri Light" panose="020F0302020204030204" pitchFamily="34" charset="0"/>
              </a:rPr>
              <a:t>PVH Committee</a:t>
            </a:r>
          </a:p>
          <a:p>
            <a:pPr algn="l">
              <a:lnSpc>
                <a:spcPts val="1200"/>
              </a:lnSpc>
              <a:spcAft>
                <a:spcPts val="300"/>
              </a:spcAft>
              <a:buNone/>
            </a:pP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We are really pleased to let you know that Jeremy Lowe has taken the plunge and become a full member of our committee, and we welcome him wholeheartedly!</a:t>
            </a:r>
          </a:p>
          <a:p>
            <a:pPr algn="l">
              <a:lnSpc>
                <a:spcPts val="1200"/>
              </a:lnSpc>
              <a:spcAft>
                <a:spcPts val="300"/>
              </a:spcAft>
              <a:buNone/>
            </a:pP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Please do read the separate article in this newsletter regarding volunteering at the Hall.</a:t>
            </a:r>
          </a:p>
          <a:p>
            <a:pPr algn="l">
              <a:lnSpc>
                <a:spcPts val="1200"/>
              </a:lnSpc>
              <a:spcBef>
                <a:spcPts val="600"/>
              </a:spcBef>
              <a:buNone/>
            </a:pPr>
            <a:r>
              <a:rPr lang="en-GB" sz="1100" b="1" cap="all" dirty="0">
                <a:solidFill>
                  <a:schemeClr val="accent3">
                    <a:lumMod val="50000"/>
                  </a:schemeClr>
                </a:solidFill>
                <a:latin typeface="Calibri Light" panose="020F0302020204030204" pitchFamily="34" charset="0"/>
                <a:cs typeface="Calibri Light" panose="020F0302020204030204" pitchFamily="34" charset="0"/>
              </a:rPr>
              <a:t>Hiring of the Hall</a:t>
            </a:r>
          </a:p>
          <a:p>
            <a:pPr algn="l">
              <a:lnSpc>
                <a:spcPts val="1200"/>
              </a:lnSpc>
              <a:spcAft>
                <a:spcPts val="300"/>
              </a:spcAft>
              <a:buNone/>
            </a:pP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The Village Hall is your facility and is available for hire and at extremely competitive rates.  Currently, prices start from:</a:t>
            </a:r>
          </a:p>
          <a:p>
            <a:pPr algn="l">
              <a:lnSpc>
                <a:spcPts val="1200"/>
              </a:lnSpc>
              <a:spcAft>
                <a:spcPts val="300"/>
              </a:spcAft>
              <a:buNone/>
              <a:tabLst>
                <a:tab pos="1074738" algn="l"/>
              </a:tabLst>
            </a:pPr>
            <a:r>
              <a:rPr lang="en-GB" sz="1050" dirty="0">
                <a:effectLst/>
                <a:latin typeface="Calibri" panose="020F0502020204030204" pitchFamily="34" charset="0"/>
                <a:ea typeface="Times New Roman" panose="02020603050405020304" pitchFamily="18" charset="0"/>
                <a:cs typeface="Calibri" panose="020F0502020204030204" pitchFamily="34" charset="0"/>
              </a:rPr>
              <a:t>Children’s parties:</a:t>
            </a:r>
            <a:r>
              <a:rPr lang="en-GB" sz="1050" b="1" dirty="0">
                <a:effectLst/>
                <a:latin typeface="Calibri" panose="020F0502020204030204" pitchFamily="34" charset="0"/>
                <a:ea typeface="Times New Roman" panose="02020603050405020304" pitchFamily="18" charset="0"/>
                <a:cs typeface="Calibri" panose="020F0502020204030204" pitchFamily="34" charset="0"/>
              </a:rPr>
              <a:t>	</a:t>
            </a:r>
            <a:r>
              <a:rPr lang="en-GB" sz="1050" b="1" i="1" dirty="0">
                <a:effectLst/>
                <a:latin typeface="Calibri" panose="020F0502020204030204" pitchFamily="34" charset="0"/>
                <a:ea typeface="Times New Roman" panose="02020603050405020304" pitchFamily="18" charset="0"/>
                <a:cs typeface="Calibri" panose="020F0502020204030204" pitchFamily="34" charset="0"/>
              </a:rPr>
              <a:t>£30</a:t>
            </a:r>
            <a:r>
              <a:rPr lang="en-GB" sz="105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p>
            <a:pPr algn="l">
              <a:lnSpc>
                <a:spcPts val="1200"/>
              </a:lnSpc>
              <a:spcAft>
                <a:spcPts val="300"/>
              </a:spcAft>
              <a:buNone/>
              <a:tabLst>
                <a:tab pos="1074738" algn="l"/>
              </a:tabLst>
            </a:pPr>
            <a:r>
              <a:rPr lang="en-GB" sz="1050" dirty="0">
                <a:effectLst/>
                <a:latin typeface="Calibri" panose="020F0502020204030204" pitchFamily="34" charset="0"/>
                <a:ea typeface="Times New Roman" panose="02020603050405020304" pitchFamily="18" charset="0"/>
                <a:cs typeface="Calibri" panose="020F0502020204030204" pitchFamily="34" charset="0"/>
              </a:rPr>
              <a:t>Meetings:</a:t>
            </a:r>
            <a:r>
              <a:rPr lang="en-GB" sz="1050" b="1" dirty="0">
                <a:effectLst/>
                <a:latin typeface="Calibri" panose="020F0502020204030204" pitchFamily="34" charset="0"/>
                <a:ea typeface="Times New Roman" panose="02020603050405020304" pitchFamily="18" charset="0"/>
                <a:cs typeface="Calibri" panose="020F0502020204030204" pitchFamily="34" charset="0"/>
              </a:rPr>
              <a:t>	</a:t>
            </a:r>
            <a:r>
              <a:rPr lang="en-GB" sz="1050" b="1" i="1" dirty="0">
                <a:effectLst/>
                <a:latin typeface="Calibri" panose="020F0502020204030204" pitchFamily="34" charset="0"/>
                <a:ea typeface="Times New Roman" panose="02020603050405020304" pitchFamily="18" charset="0"/>
                <a:cs typeface="Calibri" panose="020F0502020204030204" pitchFamily="34" charset="0"/>
              </a:rPr>
              <a:t>£20 </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p>
            <a:pPr algn="l">
              <a:lnSpc>
                <a:spcPts val="1200"/>
              </a:lnSpc>
              <a:spcAft>
                <a:spcPts val="300"/>
              </a:spcAft>
              <a:buNone/>
              <a:tabLst>
                <a:tab pos="1074738" algn="l"/>
              </a:tabLst>
            </a:pPr>
            <a:r>
              <a:rPr lang="en-GB" sz="1050" dirty="0">
                <a:effectLst/>
                <a:latin typeface="Calibri" panose="020F0502020204030204" pitchFamily="34" charset="0"/>
                <a:ea typeface="Times New Roman" panose="02020603050405020304" pitchFamily="18" charset="0"/>
                <a:cs typeface="Calibri" panose="020F0502020204030204" pitchFamily="34" charset="0"/>
              </a:rPr>
              <a:t>Other bookings:</a:t>
            </a:r>
            <a:r>
              <a:rPr lang="en-GB" sz="1050" b="1" dirty="0">
                <a:effectLst/>
                <a:latin typeface="Calibri" panose="020F0502020204030204" pitchFamily="34" charset="0"/>
                <a:ea typeface="Times New Roman" panose="02020603050405020304" pitchFamily="18" charset="0"/>
                <a:cs typeface="Calibri" panose="020F0502020204030204" pitchFamily="34" charset="0"/>
              </a:rPr>
              <a:t>	</a:t>
            </a:r>
            <a:r>
              <a:rPr lang="en-GB" sz="1050" b="1" i="1" dirty="0">
                <a:effectLst/>
                <a:latin typeface="Calibri" panose="020F0502020204030204" pitchFamily="34" charset="0"/>
                <a:ea typeface="Times New Roman" panose="02020603050405020304" pitchFamily="18" charset="0"/>
                <a:cs typeface="Calibri" panose="020F0502020204030204" pitchFamily="34" charset="0"/>
              </a:rPr>
              <a:t>£40 and £60 for</a:t>
            </a:r>
            <a:br>
              <a:rPr lang="en-GB" sz="1050" b="1" i="1" dirty="0">
                <a:effectLst/>
                <a:latin typeface="Calibri" panose="020F0502020204030204" pitchFamily="34" charset="0"/>
                <a:ea typeface="Times New Roman" panose="02020603050405020304" pitchFamily="18" charset="0"/>
                <a:cs typeface="Calibri" panose="020F0502020204030204" pitchFamily="34" charset="0"/>
              </a:rPr>
            </a:br>
            <a:r>
              <a:rPr lang="en-GB" sz="1050" b="1" i="1" dirty="0">
                <a:effectLst/>
                <a:latin typeface="Calibri" panose="020F0502020204030204" pitchFamily="34" charset="0"/>
                <a:ea typeface="Times New Roman" panose="02020603050405020304" pitchFamily="18" charset="0"/>
                <a:cs typeface="Calibri" panose="020F0502020204030204" pitchFamily="34" charset="0"/>
              </a:rPr>
              <a:t>	events over 6 hours</a:t>
            </a:r>
            <a:endParaRPr lang="en-GB" sz="1050" dirty="0">
              <a:effectLst/>
              <a:latin typeface="Calibri" panose="020F0502020204030204" pitchFamily="34" charset="0"/>
              <a:ea typeface="Times New Roman" panose="02020603050405020304" pitchFamily="18" charset="0"/>
              <a:cs typeface="Calibri" panose="020F0502020204030204" pitchFamily="34" charset="0"/>
            </a:endParaRPr>
          </a:p>
          <a:p>
            <a:pPr algn="l">
              <a:lnSpc>
                <a:spcPts val="1200"/>
              </a:lnSpc>
              <a:spcAft>
                <a:spcPts val="300"/>
              </a:spcAft>
              <a:buNone/>
            </a:pP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Should you wish to hire the hall for </a:t>
            </a:r>
            <a:b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b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your own use, then please contact </a:t>
            </a:r>
            <a:b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b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Mike Price.</a:t>
            </a:r>
          </a:p>
          <a:p>
            <a:pPr algn="l">
              <a:lnSpc>
                <a:spcPts val="1200"/>
              </a:lnSpc>
              <a:buNone/>
            </a:pPr>
            <a:r>
              <a:rPr lang="en-GB" sz="1050" b="1" i="1" dirty="0">
                <a:effectLst/>
                <a:latin typeface="Calibri Light" panose="020F0302020204030204" pitchFamily="34" charset="0"/>
                <a:ea typeface="Times New Roman" panose="02020603050405020304" pitchFamily="18" charset="0"/>
                <a:cs typeface="Calibri Light" panose="020F0302020204030204" pitchFamily="34" charset="0"/>
              </a:rPr>
              <a:t>Mike Price</a:t>
            </a:r>
            <a:r>
              <a:rPr lang="en-GB" sz="1050" i="1" dirty="0">
                <a:effectLst/>
                <a:latin typeface="Calibri Light" panose="020F0302020204030204" pitchFamily="34" charset="0"/>
                <a:ea typeface="Times New Roman" panose="02020603050405020304" pitchFamily="18" charset="0"/>
                <a:cs typeface="Calibri Light" panose="020F0302020204030204" pitchFamily="34" charset="0"/>
              </a:rPr>
              <a:t> (Chairman):</a:t>
            </a:r>
            <a:endParaRPr lang="en-GB"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l">
              <a:lnSpc>
                <a:spcPts val="1200"/>
              </a:lnSpc>
              <a:buNone/>
            </a:pPr>
            <a:r>
              <a:rPr lang="en-GB" sz="1050" i="1" dirty="0">
                <a:effectLst/>
                <a:latin typeface="Calibri Light" panose="020F0302020204030204" pitchFamily="34" charset="0"/>
                <a:ea typeface="Times New Roman" panose="02020603050405020304" pitchFamily="18" charset="0"/>
                <a:cs typeface="Calibri Light" panose="020F0302020204030204" pitchFamily="34" charset="0"/>
              </a:rPr>
              <a:t>email:  price622@btinternet.com</a:t>
            </a:r>
            <a:endParaRPr lang="en-GB"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l">
              <a:lnSpc>
                <a:spcPts val="1200"/>
              </a:lnSpc>
              <a:spcAft>
                <a:spcPts val="300"/>
              </a:spcAft>
              <a:buNone/>
            </a:pPr>
            <a:r>
              <a:rPr lang="en-GB" sz="1050" i="1" dirty="0">
                <a:effectLst/>
                <a:latin typeface="Calibri Light" panose="020F0302020204030204" pitchFamily="34" charset="0"/>
                <a:ea typeface="Times New Roman" panose="02020603050405020304" pitchFamily="18" charset="0"/>
                <a:cs typeface="Calibri Light" panose="020F0302020204030204" pitchFamily="34" charset="0"/>
              </a:rPr>
              <a:t>mobile: 07740 067955</a:t>
            </a:r>
            <a:endParaRPr lang="en-GB"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l">
              <a:lnSpc>
                <a:spcPts val="1200"/>
              </a:lnSpc>
              <a:buNone/>
            </a:pPr>
            <a:r>
              <a:rPr lang="en-GB" sz="1050" b="1" i="1" dirty="0">
                <a:effectLst/>
                <a:latin typeface="Calibri Light" panose="020F0302020204030204" pitchFamily="34" charset="0"/>
                <a:ea typeface="Times New Roman" panose="02020603050405020304" pitchFamily="18" charset="0"/>
                <a:cs typeface="Calibri Light" panose="020F0302020204030204" pitchFamily="34" charset="0"/>
              </a:rPr>
              <a:t>Chris Jones</a:t>
            </a:r>
            <a:r>
              <a:rPr lang="en-GB" sz="1050" i="1" dirty="0">
                <a:effectLst/>
                <a:latin typeface="Calibri Light" panose="020F0302020204030204" pitchFamily="34" charset="0"/>
                <a:ea typeface="Times New Roman" panose="02020603050405020304" pitchFamily="18" charset="0"/>
                <a:cs typeface="Calibri Light" panose="020F0302020204030204" pitchFamily="34" charset="0"/>
              </a:rPr>
              <a:t> (Secretary):</a:t>
            </a:r>
            <a:endParaRPr lang="en-GB"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l">
              <a:lnSpc>
                <a:spcPts val="1200"/>
              </a:lnSpc>
              <a:buNone/>
            </a:pPr>
            <a:r>
              <a:rPr lang="en-GB" sz="1050" i="1" dirty="0">
                <a:effectLst/>
                <a:latin typeface="Calibri Light" panose="020F0302020204030204" pitchFamily="34" charset="0"/>
                <a:ea typeface="Times New Roman" panose="02020603050405020304" pitchFamily="18" charset="0"/>
                <a:cs typeface="Calibri Light" panose="020F0302020204030204" pitchFamily="34" charset="0"/>
              </a:rPr>
              <a:t>email:  csjay@btinternet.com</a:t>
            </a:r>
            <a:endParaRPr lang="en-GB"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l">
              <a:lnSpc>
                <a:spcPts val="1200"/>
              </a:lnSpc>
              <a:spcAft>
                <a:spcPts val="300"/>
              </a:spcAft>
              <a:buNone/>
            </a:pPr>
            <a:r>
              <a:rPr lang="en-GB" sz="1050" i="1" dirty="0">
                <a:effectLst/>
                <a:latin typeface="Calibri Light" panose="020F0302020204030204" pitchFamily="34" charset="0"/>
                <a:ea typeface="Times New Roman" panose="02020603050405020304" pitchFamily="18" charset="0"/>
                <a:cs typeface="Calibri Light" panose="020F0302020204030204" pitchFamily="34" charset="0"/>
              </a:rPr>
              <a:t>mobile:  07538 744807</a:t>
            </a: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 </a:t>
            </a:r>
          </a:p>
          <a:p>
            <a:pPr algn="l">
              <a:lnSpc>
                <a:spcPts val="1200"/>
              </a:lnSpc>
              <a:buNone/>
            </a:pPr>
            <a:r>
              <a:rPr lang="en-GB" sz="1050" b="1" i="1" dirty="0">
                <a:effectLst/>
                <a:latin typeface="Calibri Light" panose="020F0302020204030204" pitchFamily="34" charset="0"/>
                <a:ea typeface="Times New Roman" panose="02020603050405020304" pitchFamily="18" charset="0"/>
                <a:cs typeface="Calibri Light" panose="020F0302020204030204" pitchFamily="34" charset="0"/>
              </a:rPr>
              <a:t>Jeanette Reaney</a:t>
            </a:r>
            <a:r>
              <a:rPr lang="en-GB" sz="1050" i="1" dirty="0">
                <a:effectLst/>
                <a:latin typeface="Calibri Light" panose="020F0302020204030204" pitchFamily="34" charset="0"/>
                <a:ea typeface="Times New Roman" panose="02020603050405020304" pitchFamily="18" charset="0"/>
                <a:cs typeface="Calibri Light" panose="020F0302020204030204" pitchFamily="34" charset="0"/>
              </a:rPr>
              <a:t> (Tote Organiser): </a:t>
            </a:r>
            <a:endParaRPr lang="en-GB"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l">
              <a:lnSpc>
                <a:spcPts val="1200"/>
              </a:lnSpc>
              <a:buNone/>
            </a:pPr>
            <a:r>
              <a:rPr lang="en-GB" sz="1050" i="1" dirty="0">
                <a:effectLst/>
                <a:latin typeface="Calibri Light" panose="020F0302020204030204" pitchFamily="34" charset="0"/>
                <a:ea typeface="Times New Roman" panose="02020603050405020304" pitchFamily="18" charset="0"/>
                <a:cs typeface="Calibri Light" panose="020F0302020204030204" pitchFamily="34" charset="0"/>
              </a:rPr>
              <a:t>email:  </a:t>
            </a:r>
            <a:r>
              <a:rPr lang="en-GB" sz="1050" dirty="0">
                <a:effectLst/>
                <a:latin typeface="Calibri Light" panose="020F0302020204030204" pitchFamily="34" charset="0"/>
                <a:ea typeface="Times New Roman" panose="02020603050405020304" pitchFamily="18" charset="0"/>
                <a:cs typeface="Calibri Light" panose="020F0302020204030204" pitchFamily="34" charset="0"/>
              </a:rPr>
              <a:t>jeanettereaney@hotmail.com</a:t>
            </a:r>
          </a:p>
          <a:p>
            <a:pPr algn="l">
              <a:lnSpc>
                <a:spcPts val="1200"/>
              </a:lnSpc>
              <a:spcAft>
                <a:spcPts val="300"/>
              </a:spcAft>
              <a:buNone/>
            </a:pPr>
            <a:r>
              <a:rPr lang="en-GB" sz="1050" i="1" dirty="0">
                <a:effectLst/>
                <a:latin typeface="Calibri Light" panose="020F0302020204030204" pitchFamily="34" charset="0"/>
                <a:ea typeface="Times New Roman" panose="02020603050405020304" pitchFamily="18" charset="0"/>
                <a:cs typeface="Calibri Light" panose="020F0302020204030204" pitchFamily="34" charset="0"/>
              </a:rPr>
              <a:t>mobile:  07971 780963</a:t>
            </a:r>
            <a:endParaRPr lang="en-GB"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r">
              <a:lnSpc>
                <a:spcPts val="1200"/>
              </a:lnSpc>
              <a:spcAft>
                <a:spcPts val="300"/>
              </a:spcAft>
            </a:pPr>
            <a:r>
              <a:rPr lang="en-GB" sz="1050" i="1" dirty="0">
                <a:effectLst/>
                <a:latin typeface="Calibri Light" panose="020F0302020204030204" pitchFamily="34" charset="0"/>
                <a:ea typeface="Times New Roman" panose="02020603050405020304" pitchFamily="18" charset="0"/>
                <a:cs typeface="Calibri Light" panose="020F0302020204030204" pitchFamily="34" charset="0"/>
              </a:rPr>
              <a:t>John Glover (PVH Committee)</a:t>
            </a:r>
          </a:p>
        </p:txBody>
      </p:sp>
      <p:sp>
        <p:nvSpPr>
          <p:cNvPr id="4" name="object 17">
            <a:extLst>
              <a:ext uri="{FF2B5EF4-FFF2-40B4-BE49-F238E27FC236}">
                <a16:creationId xmlns:a16="http://schemas.microsoft.com/office/drawing/2014/main" id="{58B7D68F-29ED-BC24-1948-50F09836B53A}"/>
              </a:ext>
            </a:extLst>
          </p:cNvPr>
          <p:cNvSpPr txBox="1"/>
          <p:nvPr/>
        </p:nvSpPr>
        <p:spPr>
          <a:xfrm>
            <a:off x="334329" y="330200"/>
            <a:ext cx="6899909" cy="360996"/>
          </a:xfrm>
          <a:prstGeom prst="rect">
            <a:avLst/>
          </a:prstGeom>
          <a:solidFill>
            <a:schemeClr val="accent3">
              <a:lumMod val="50000"/>
            </a:schemeClr>
          </a:solidFill>
          <a:ln w="12700">
            <a:noFill/>
          </a:ln>
        </p:spPr>
        <p:txBody>
          <a:bodyPr vert="horz" wrap="square" lIns="0" tIns="22225" rIns="0" bIns="0" rtlCol="0">
            <a:spAutoFit/>
          </a:bodyPr>
          <a:lstStyle/>
          <a:p>
            <a:pPr marL="4445" algn="ctr">
              <a:lnSpc>
                <a:spcPct val="100000"/>
              </a:lnSpc>
              <a:spcBef>
                <a:spcPts val="175"/>
              </a:spcBef>
            </a:pPr>
            <a:r>
              <a:rPr sz="2200" dirty="0">
                <a:solidFill>
                  <a:srgbClr val="FFFFFF"/>
                </a:solidFill>
                <a:latin typeface="Calibri"/>
                <a:cs typeface="Calibri"/>
              </a:rPr>
              <a:t>NEWS</a:t>
            </a:r>
            <a:r>
              <a:rPr sz="2200" spc="70" dirty="0">
                <a:solidFill>
                  <a:srgbClr val="FFFFFF"/>
                </a:solidFill>
                <a:latin typeface="Calibri"/>
                <a:cs typeface="Calibri"/>
              </a:rPr>
              <a:t> </a:t>
            </a:r>
            <a:r>
              <a:rPr sz="2200" dirty="0">
                <a:solidFill>
                  <a:srgbClr val="FFFFFF"/>
                </a:solidFill>
                <a:latin typeface="Calibri"/>
                <a:cs typeface="Calibri"/>
              </a:rPr>
              <a:t>FROM</a:t>
            </a:r>
            <a:r>
              <a:rPr sz="2200" spc="70" dirty="0">
                <a:solidFill>
                  <a:srgbClr val="FFFFFF"/>
                </a:solidFill>
                <a:latin typeface="Calibri"/>
                <a:cs typeface="Calibri"/>
              </a:rPr>
              <a:t> </a:t>
            </a:r>
            <a:r>
              <a:rPr lang="en-GB" sz="2200" b="1" dirty="0">
                <a:solidFill>
                  <a:srgbClr val="FFFFFF"/>
                </a:solidFill>
                <a:latin typeface="Calibri"/>
                <a:cs typeface="Calibri"/>
              </a:rPr>
              <a:t>PITCHFORD VILLAGE HALL</a:t>
            </a:r>
            <a:endParaRPr sz="2200" b="1" dirty="0">
              <a:latin typeface="Calibri"/>
              <a:cs typeface="Calibri"/>
            </a:endParaRPr>
          </a:p>
        </p:txBody>
      </p:sp>
      <p:cxnSp>
        <p:nvCxnSpPr>
          <p:cNvPr id="5" name="Straight Connector 4">
            <a:extLst>
              <a:ext uri="{FF2B5EF4-FFF2-40B4-BE49-F238E27FC236}">
                <a16:creationId xmlns:a16="http://schemas.microsoft.com/office/drawing/2014/main" id="{5B35E336-F8E7-5E1D-829D-D615968A1599}"/>
              </a:ext>
            </a:extLst>
          </p:cNvPr>
          <p:cNvCxnSpPr/>
          <p:nvPr/>
        </p:nvCxnSpPr>
        <p:spPr>
          <a:xfrm>
            <a:off x="322263" y="6708775"/>
            <a:ext cx="6911975" cy="0"/>
          </a:xfrm>
          <a:prstGeom prst="line">
            <a:avLst/>
          </a:prstGeom>
          <a:ln w="19050">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grpSp>
        <p:nvGrpSpPr>
          <p:cNvPr id="9" name="Group 8">
            <a:extLst>
              <a:ext uri="{FF2B5EF4-FFF2-40B4-BE49-F238E27FC236}">
                <a16:creationId xmlns:a16="http://schemas.microsoft.com/office/drawing/2014/main" id="{B9ADBE70-8E56-FACB-1749-8C0AE75C4224}"/>
              </a:ext>
            </a:extLst>
          </p:cNvPr>
          <p:cNvGrpSpPr/>
          <p:nvPr/>
        </p:nvGrpSpPr>
        <p:grpSpPr>
          <a:xfrm>
            <a:off x="322263" y="6787605"/>
            <a:ext cx="2220913" cy="3575595"/>
            <a:chOff x="5013325" y="6787605"/>
            <a:chExt cx="2220913" cy="3575595"/>
          </a:xfrm>
        </p:grpSpPr>
        <p:pic>
          <p:nvPicPr>
            <p:cNvPr id="7" name="Picture 6" descr="A road with trees and a stone wall">
              <a:extLst>
                <a:ext uri="{FF2B5EF4-FFF2-40B4-BE49-F238E27FC236}">
                  <a16:creationId xmlns:a16="http://schemas.microsoft.com/office/drawing/2014/main" id="{58CF1EB7-53C8-8A89-A476-00FA96421B05}"/>
                </a:ext>
              </a:extLst>
            </p:cNvPr>
            <p:cNvPicPr>
              <a:picLocks noChangeAspect="1"/>
            </p:cNvPicPr>
            <p:nvPr/>
          </p:nvPicPr>
          <p:blipFill>
            <a:blip r:embed="rId3" cstate="print">
              <a:extLst>
                <a:ext uri="{28A0092B-C50C-407E-A947-70E740481C1C}">
                  <a14:useLocalDpi xmlns:a14="http://schemas.microsoft.com/office/drawing/2010/main" val="0"/>
                </a:ext>
              </a:extLst>
            </a:blip>
            <a:srcRect l="55880" t="353" r="16948" b="11679"/>
            <a:stretch/>
          </p:blipFill>
          <p:spPr>
            <a:xfrm>
              <a:off x="5013326" y="6787605"/>
              <a:ext cx="2195512" cy="3156495"/>
            </a:xfrm>
            <a:prstGeom prst="rect">
              <a:avLst/>
            </a:prstGeom>
          </p:spPr>
        </p:pic>
        <p:sp>
          <p:nvSpPr>
            <p:cNvPr id="6" name="TextBox 5">
              <a:extLst>
                <a:ext uri="{FF2B5EF4-FFF2-40B4-BE49-F238E27FC236}">
                  <a16:creationId xmlns:a16="http://schemas.microsoft.com/office/drawing/2014/main" id="{21D4687C-66A4-065E-4AC1-4675F36E3E4A}"/>
                </a:ext>
              </a:extLst>
            </p:cNvPr>
            <p:cNvSpPr txBox="1"/>
            <p:nvPr/>
          </p:nvSpPr>
          <p:spPr>
            <a:xfrm>
              <a:off x="5013325" y="10023157"/>
              <a:ext cx="2220913" cy="340043"/>
            </a:xfrm>
            <a:prstGeom prst="rect">
              <a:avLst/>
            </a:prstGeom>
            <a:noFill/>
          </p:spPr>
          <p:txBody>
            <a:bodyPr wrap="square" lIns="0" tIns="0" rIns="0" bIns="0" rtlCol="0">
              <a:noAutofit/>
            </a:bodyPr>
            <a:lstStyle/>
            <a:p>
              <a:pPr>
                <a:lnSpc>
                  <a:spcPts val="900"/>
                </a:lnSpc>
              </a:pPr>
              <a:r>
                <a:rPr lang="en-GB" sz="800" b="0" i="0" dirty="0">
                  <a:solidFill>
                    <a:srgbClr val="1D2228"/>
                  </a:solidFill>
                  <a:effectLst/>
                  <a:latin typeface="+mn-lt"/>
                </a:rPr>
                <a:t>The Parish Council has recently arranged for the telephone boxes in Acton Burnell and Pitchford to be given a new coat of paint.  Now looking very smart!</a:t>
              </a:r>
              <a:endParaRPr lang="en-GB" sz="800" dirty="0">
                <a:latin typeface="+mn-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p:nvPr/>
        </p:nvSpPr>
        <p:spPr>
          <a:xfrm>
            <a:off x="331154" y="670561"/>
            <a:ext cx="6896734" cy="5946139"/>
          </a:xfrm>
          <a:custGeom>
            <a:avLst/>
            <a:gdLst/>
            <a:ahLst/>
            <a:cxnLst/>
            <a:rect l="l" t="t" r="r" b="b"/>
            <a:pathLst>
              <a:path w="6896734" h="4905375">
                <a:moveTo>
                  <a:pt x="0" y="4904905"/>
                </a:moveTo>
                <a:lnTo>
                  <a:pt x="6896125" y="4904905"/>
                </a:lnTo>
                <a:lnTo>
                  <a:pt x="6896125" y="0"/>
                </a:lnTo>
                <a:lnTo>
                  <a:pt x="0" y="0"/>
                </a:lnTo>
                <a:lnTo>
                  <a:pt x="0" y="4904905"/>
                </a:lnTo>
                <a:close/>
              </a:path>
            </a:pathLst>
          </a:custGeom>
          <a:ln w="12699">
            <a:solidFill>
              <a:srgbClr val="1D71B8"/>
            </a:solidFill>
          </a:ln>
        </p:spPr>
        <p:txBody>
          <a:bodyPr wrap="square" lIns="0" tIns="0" rIns="0" bIns="0" rtlCol="0"/>
          <a:lstStyle/>
          <a:p>
            <a:endParaRPr/>
          </a:p>
        </p:txBody>
      </p:sp>
      <p:sp>
        <p:nvSpPr>
          <p:cNvPr id="11" name="object 11"/>
          <p:cNvSpPr/>
          <p:nvPr/>
        </p:nvSpPr>
        <p:spPr>
          <a:xfrm>
            <a:off x="324804" y="335639"/>
            <a:ext cx="6909434" cy="360287"/>
          </a:xfrm>
          <a:custGeom>
            <a:avLst/>
            <a:gdLst/>
            <a:ahLst/>
            <a:cxnLst/>
            <a:rect l="l" t="t" r="r" b="b"/>
            <a:pathLst>
              <a:path w="6909434" h="273050">
                <a:moveTo>
                  <a:pt x="6908825" y="0"/>
                </a:moveTo>
                <a:lnTo>
                  <a:pt x="0" y="0"/>
                </a:lnTo>
                <a:lnTo>
                  <a:pt x="0" y="272999"/>
                </a:lnTo>
                <a:lnTo>
                  <a:pt x="6908825" y="272999"/>
                </a:lnTo>
                <a:lnTo>
                  <a:pt x="6908825" y="0"/>
                </a:lnTo>
                <a:close/>
              </a:path>
            </a:pathLst>
          </a:custGeom>
          <a:solidFill>
            <a:srgbClr val="1D71B8"/>
          </a:solidFill>
        </p:spPr>
        <p:txBody>
          <a:bodyPr wrap="square" lIns="0" tIns="0" rIns="0" bIns="0" rtlCol="0" anchor="ctr" anchorCtr="0"/>
          <a:lstStyle/>
          <a:p>
            <a:pPr algn="ctr"/>
            <a:r>
              <a:rPr lang="en-GB" sz="1800" spc="80" dirty="0">
                <a:solidFill>
                  <a:srgbClr val="FFFFFF"/>
                </a:solidFill>
                <a:latin typeface="Arial Rounded MT Bold"/>
                <a:cs typeface="Arial Rounded MT Bold"/>
              </a:rPr>
              <a:t>PARISH</a:t>
            </a:r>
            <a:r>
              <a:rPr lang="en-GB" sz="1800" spc="254" dirty="0">
                <a:solidFill>
                  <a:srgbClr val="FFFFFF"/>
                </a:solidFill>
                <a:latin typeface="Arial Rounded MT Bold"/>
                <a:cs typeface="Arial Rounded MT Bold"/>
              </a:rPr>
              <a:t> </a:t>
            </a:r>
            <a:r>
              <a:rPr lang="en-GB" sz="1800" spc="105" dirty="0">
                <a:solidFill>
                  <a:srgbClr val="FFFFFF"/>
                </a:solidFill>
                <a:latin typeface="Arial Rounded MT Bold"/>
                <a:cs typeface="Arial Rounded MT Bold"/>
              </a:rPr>
              <a:t>COUNCIL</a:t>
            </a:r>
            <a:r>
              <a:rPr lang="en-GB" sz="1800" spc="265" dirty="0">
                <a:solidFill>
                  <a:srgbClr val="FFFFFF"/>
                </a:solidFill>
                <a:latin typeface="Arial Rounded MT Bold"/>
                <a:cs typeface="Arial Rounded MT Bold"/>
              </a:rPr>
              <a:t> </a:t>
            </a:r>
            <a:r>
              <a:rPr lang="en-GB" sz="1800" spc="105" dirty="0">
                <a:solidFill>
                  <a:srgbClr val="FFFFFF"/>
                </a:solidFill>
                <a:latin typeface="Arial Rounded MT Bold"/>
                <a:cs typeface="Arial Rounded MT Bold"/>
              </a:rPr>
              <a:t>NEWS</a:t>
            </a:r>
            <a:endParaRPr dirty="0"/>
          </a:p>
        </p:txBody>
      </p:sp>
      <p:sp>
        <p:nvSpPr>
          <p:cNvPr id="12" name="object 12"/>
          <p:cNvSpPr txBox="1"/>
          <p:nvPr/>
        </p:nvSpPr>
        <p:spPr>
          <a:xfrm>
            <a:off x="2401208" y="330200"/>
            <a:ext cx="2773045" cy="269240"/>
          </a:xfrm>
          <a:prstGeom prst="rect">
            <a:avLst/>
          </a:prstGeom>
        </p:spPr>
        <p:txBody>
          <a:bodyPr vert="horz" wrap="square" lIns="0" tIns="12700" rIns="0" bIns="0" rtlCol="0">
            <a:spAutoFit/>
          </a:bodyPr>
          <a:lstStyle/>
          <a:p>
            <a:pPr marL="12700">
              <a:lnSpc>
                <a:spcPct val="100000"/>
              </a:lnSpc>
              <a:spcBef>
                <a:spcPts val="100"/>
              </a:spcBef>
            </a:pPr>
            <a:endParaRPr sz="1600" dirty="0">
              <a:latin typeface="Arial Rounded MT Bold"/>
              <a:cs typeface="Arial Rounded MT Bold"/>
            </a:endParaRPr>
          </a:p>
        </p:txBody>
      </p:sp>
      <p:sp>
        <p:nvSpPr>
          <p:cNvPr id="4" name="TextBox 3">
            <a:extLst>
              <a:ext uri="{FF2B5EF4-FFF2-40B4-BE49-F238E27FC236}">
                <a16:creationId xmlns:a16="http://schemas.microsoft.com/office/drawing/2014/main" id="{03D90357-D330-0375-65F3-0F300B5B2259}"/>
              </a:ext>
            </a:extLst>
          </p:cNvPr>
          <p:cNvSpPr txBox="1"/>
          <p:nvPr/>
        </p:nvSpPr>
        <p:spPr>
          <a:xfrm>
            <a:off x="431166" y="760354"/>
            <a:ext cx="6715125" cy="5846185"/>
          </a:xfrm>
          <a:prstGeom prst="rect">
            <a:avLst/>
          </a:prstGeom>
          <a:noFill/>
        </p:spPr>
        <p:txBody>
          <a:bodyPr wrap="square" lIns="0" tIns="0" rIns="0" bIns="0" numCol="3" spcCol="180000" rtlCol="0">
            <a:noAutofit/>
          </a:bodyPr>
          <a:lstStyle/>
          <a:p>
            <a:pPr>
              <a:lnSpc>
                <a:spcPts val="1200"/>
              </a:lnSpc>
              <a:spcAft>
                <a:spcPts val="600"/>
              </a:spcAft>
            </a:pPr>
            <a:r>
              <a:rPr lang="en-GB" sz="1100" dirty="0">
                <a:latin typeface="Calibri Light" panose="020F0302020204030204" pitchFamily="34" charset="0"/>
                <a:cs typeface="Calibri Light" panose="020F0302020204030204" pitchFamily="34" charset="0"/>
              </a:rPr>
              <a:t>The Council met on 11th March. Papers and minutes are available at </a:t>
            </a:r>
            <a:r>
              <a:rPr lang="en-GB" sz="1100" b="1"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www.actonburnellparishcouncil.org.uk/meetings</a:t>
            </a:r>
            <a:endParaRPr lang="en-GB" sz="1100" b="1" dirty="0">
              <a:solidFill>
                <a:schemeClr val="tx1"/>
              </a:solidFill>
              <a:latin typeface="Calibri" panose="020F0502020204030204" pitchFamily="34" charset="0"/>
              <a:cs typeface="Calibri" panose="020F0502020204030204" pitchFamily="34" charset="0"/>
            </a:endParaRPr>
          </a:p>
          <a:p>
            <a:pPr>
              <a:lnSpc>
                <a:spcPts val="1200"/>
              </a:lnSpc>
              <a:spcAft>
                <a:spcPts val="600"/>
              </a:spcAft>
            </a:pPr>
            <a:r>
              <a:rPr lang="en-GB" sz="1100" dirty="0">
                <a:latin typeface="Calibri Light" panose="020F0302020204030204" pitchFamily="34" charset="0"/>
                <a:cs typeface="Calibri Light" panose="020F0302020204030204" pitchFamily="34" charset="0"/>
              </a:rPr>
              <a:t>The main items discussed along with developments since the meeting are as follow.</a:t>
            </a:r>
          </a:p>
          <a:p>
            <a:pPr>
              <a:lnSpc>
                <a:spcPts val="1200"/>
              </a:lnSpc>
              <a:spcAft>
                <a:spcPts val="600"/>
              </a:spcAft>
            </a:pPr>
            <a:r>
              <a:rPr lang="en-GB" sz="1100" dirty="0">
                <a:latin typeface="Calibri Light" panose="020F0302020204030204" pitchFamily="34" charset="0"/>
                <a:cs typeface="Calibri Light" panose="020F0302020204030204" pitchFamily="34" charset="0"/>
              </a:rPr>
              <a:t>Following some chasing by Cllr. Ball, the drains in </a:t>
            </a:r>
            <a:r>
              <a:rPr lang="en-GB" sz="1100" dirty="0" err="1">
                <a:latin typeface="Calibri Light" panose="020F0302020204030204" pitchFamily="34" charset="0"/>
                <a:cs typeface="Calibri Light" panose="020F0302020204030204" pitchFamily="34" charset="0"/>
              </a:rPr>
              <a:t>Ruckley</a:t>
            </a:r>
            <a:r>
              <a:rPr lang="en-GB" sz="1100" dirty="0">
                <a:latin typeface="Calibri Light" panose="020F0302020204030204" pitchFamily="34" charset="0"/>
                <a:cs typeface="Calibri Light" panose="020F0302020204030204" pitchFamily="34" charset="0"/>
              </a:rPr>
              <a:t> have been jetted and this seems to have improved the issues with flooding. A representative from Shropshire Council has undertaken a site visit and made some suggestions on ways residents could help to alleviate issues. The Council are also looking into whether the outflow could be improved and at more regular jetting in the meantime.</a:t>
            </a:r>
          </a:p>
          <a:p>
            <a:pPr>
              <a:lnSpc>
                <a:spcPts val="1200"/>
              </a:lnSpc>
              <a:spcAft>
                <a:spcPts val="600"/>
              </a:spcAft>
            </a:pPr>
            <a:r>
              <a:rPr lang="en-GB" sz="1100" dirty="0">
                <a:latin typeface="Calibri Light" panose="020F0302020204030204" pitchFamily="34" charset="0"/>
                <a:cs typeface="Calibri Light" panose="020F0302020204030204" pitchFamily="34" charset="0"/>
              </a:rPr>
              <a:t>A mirror has finally been installed at the exit from </a:t>
            </a:r>
            <a:r>
              <a:rPr lang="en-GB" sz="1100" dirty="0" err="1">
                <a:latin typeface="Calibri Light" panose="020F0302020204030204" pitchFamily="34" charset="0"/>
                <a:cs typeface="Calibri Light" panose="020F0302020204030204" pitchFamily="34" charset="0"/>
              </a:rPr>
              <a:t>Frodesley</a:t>
            </a:r>
            <a:r>
              <a:rPr lang="en-GB" sz="1100" dirty="0">
                <a:latin typeface="Calibri Light" panose="020F0302020204030204" pitchFamily="34" charset="0"/>
                <a:cs typeface="Calibri Light" panose="020F0302020204030204" pitchFamily="34" charset="0"/>
              </a:rPr>
              <a:t> village. However, the work on the 30mph limit for </a:t>
            </a:r>
            <a:r>
              <a:rPr lang="en-GB" sz="1100" dirty="0" err="1">
                <a:latin typeface="Calibri Light" panose="020F0302020204030204" pitchFamily="34" charset="0"/>
                <a:cs typeface="Calibri Light" panose="020F0302020204030204" pitchFamily="34" charset="0"/>
              </a:rPr>
              <a:t>Frodesley</a:t>
            </a:r>
            <a:r>
              <a:rPr lang="en-GB" sz="1100" dirty="0">
                <a:latin typeface="Calibri Light" panose="020F0302020204030204" pitchFamily="34" charset="0"/>
                <a:cs typeface="Calibri Light" panose="020F0302020204030204" pitchFamily="34" charset="0"/>
              </a:rPr>
              <a:t>, rationalisation of signage following the village gateway installation and 30mph roundels is now planned for the 25/26 year. Hopefully this will go ahead soon. It was noted that the </a:t>
            </a:r>
            <a:r>
              <a:rPr lang="en-GB" sz="1100" dirty="0" err="1">
                <a:latin typeface="Calibri Light" panose="020F0302020204030204" pitchFamily="34" charset="0"/>
                <a:cs typeface="Calibri Light" panose="020F0302020204030204" pitchFamily="34" charset="0"/>
              </a:rPr>
              <a:t>Frodesley</a:t>
            </a:r>
            <a:r>
              <a:rPr lang="en-GB" sz="1100" dirty="0">
                <a:latin typeface="Calibri Light" panose="020F0302020204030204" pitchFamily="34" charset="0"/>
                <a:cs typeface="Calibri Light" panose="020F0302020204030204" pitchFamily="34" charset="0"/>
              </a:rPr>
              <a:t> mirror is only a single one facing back towards Acton Burnell.  A second mirror is required to show traffic coming from the </a:t>
            </a:r>
            <a:r>
              <a:rPr lang="en-GB" sz="1100" dirty="0" err="1">
                <a:latin typeface="Calibri Light" panose="020F0302020204030204" pitchFamily="34" charset="0"/>
                <a:cs typeface="Calibri Light" panose="020F0302020204030204" pitchFamily="34" charset="0"/>
              </a:rPr>
              <a:t>Longnor</a:t>
            </a:r>
            <a:r>
              <a:rPr lang="en-GB" sz="1100" dirty="0">
                <a:latin typeface="Calibri Light" panose="020F0302020204030204" pitchFamily="34" charset="0"/>
                <a:cs typeface="Calibri Light" panose="020F0302020204030204" pitchFamily="34" charset="0"/>
              </a:rPr>
              <a:t> direction and this has been requested.</a:t>
            </a:r>
          </a:p>
          <a:p>
            <a:pPr>
              <a:lnSpc>
                <a:spcPts val="1200"/>
              </a:lnSpc>
              <a:spcAft>
                <a:spcPts val="600"/>
              </a:spcAft>
            </a:pPr>
            <a:r>
              <a:rPr lang="en-GB" sz="1100" dirty="0">
                <a:latin typeface="Calibri Light" panose="020F0302020204030204" pitchFamily="34" charset="0"/>
                <a:cs typeface="Calibri Light" panose="020F0302020204030204" pitchFamily="34" charset="0"/>
              </a:rPr>
              <a:t>Recent repairs to potholes and collapsed verges were noted as being of very poor quality and only lasting days or a few weeks. This was reported and some improved repairs have since been made on the Acton Burnell to Pitchford road. The road between </a:t>
            </a:r>
            <a:r>
              <a:rPr lang="en-GB" sz="1100" dirty="0" err="1">
                <a:latin typeface="Calibri Light" panose="020F0302020204030204" pitchFamily="34" charset="0"/>
                <a:cs typeface="Calibri Light" panose="020F0302020204030204" pitchFamily="34" charset="0"/>
              </a:rPr>
              <a:t>Ruckley</a:t>
            </a:r>
            <a:r>
              <a:rPr lang="en-GB" sz="1100" dirty="0">
                <a:latin typeface="Calibri Light" panose="020F0302020204030204" pitchFamily="34" charset="0"/>
                <a:cs typeface="Calibri Light" panose="020F0302020204030204" pitchFamily="34" charset="0"/>
              </a:rPr>
              <a:t> and Causeway Wood is now in a very poor state </a:t>
            </a:r>
            <a:br>
              <a:rPr lang="en-GB" sz="1100" dirty="0">
                <a:latin typeface="Calibri Light" panose="020F0302020204030204" pitchFamily="34" charset="0"/>
                <a:cs typeface="Calibri Light" panose="020F0302020204030204" pitchFamily="34" charset="0"/>
              </a:rPr>
            </a:br>
            <a:r>
              <a:rPr lang="en-GB" sz="1100" dirty="0">
                <a:latin typeface="Calibri Light" panose="020F0302020204030204" pitchFamily="34" charset="0"/>
                <a:cs typeface="Calibri Light" panose="020F0302020204030204" pitchFamily="34" charset="0"/>
              </a:rPr>
              <a:t>and has been reported to </a:t>
            </a:r>
            <a:br>
              <a:rPr lang="en-GB" sz="1100" dirty="0">
                <a:latin typeface="Calibri Light" panose="020F0302020204030204" pitchFamily="34" charset="0"/>
                <a:cs typeface="Calibri Light" panose="020F0302020204030204" pitchFamily="34" charset="0"/>
              </a:rPr>
            </a:br>
            <a:r>
              <a:rPr lang="en-GB" sz="1100" dirty="0">
                <a:latin typeface="Calibri Light" panose="020F0302020204030204" pitchFamily="34" charset="0"/>
                <a:cs typeface="Calibri Light" panose="020F0302020204030204" pitchFamily="34" charset="0"/>
              </a:rPr>
              <a:t>Shropshire Council.</a:t>
            </a:r>
          </a:p>
          <a:p>
            <a:pPr>
              <a:lnSpc>
                <a:spcPts val="1200"/>
              </a:lnSpc>
              <a:spcAft>
                <a:spcPts val="600"/>
              </a:spcAft>
            </a:pPr>
            <a:r>
              <a:rPr lang="en-GB" sz="1100" dirty="0">
                <a:latin typeface="Calibri Light" panose="020F0302020204030204" pitchFamily="34" charset="0"/>
                <a:cs typeface="Calibri Light" panose="020F0302020204030204" pitchFamily="34" charset="0"/>
              </a:rPr>
              <a:t>Once again, everyone is urged to continue to report issues with potholes and eroded verges via the “Fix my Street” website.</a:t>
            </a:r>
          </a:p>
          <a:p>
            <a:pPr>
              <a:lnSpc>
                <a:spcPts val="1200"/>
              </a:lnSpc>
              <a:spcAft>
                <a:spcPts val="600"/>
              </a:spcAft>
            </a:pPr>
            <a:r>
              <a:rPr lang="en-GB" sz="1100" dirty="0">
                <a:latin typeface="Calibri Light" panose="020F0302020204030204" pitchFamily="34" charset="0"/>
                <a:cs typeface="Calibri Light" panose="020F0302020204030204" pitchFamily="34" charset="0"/>
              </a:rPr>
              <a:t>The Council agreed to fund grass cutting on the old Roman Road and will continue to pursue options to keep local footpaths from becoming overgrown. It was agreed to put together a scope of work document noting those sections which require regular clearing – probably only once or twice a year. This will provide a plan for volunteer groups and/or contract clearing. </a:t>
            </a:r>
          </a:p>
          <a:p>
            <a:pPr>
              <a:lnSpc>
                <a:spcPts val="1200"/>
              </a:lnSpc>
              <a:spcAft>
                <a:spcPts val="600"/>
              </a:spcAft>
            </a:pPr>
            <a:r>
              <a:rPr lang="en-GB" sz="1100" dirty="0">
                <a:latin typeface="Calibri Light" panose="020F0302020204030204" pitchFamily="34" charset="0"/>
                <a:cs typeface="Calibri Light" panose="020F0302020204030204" pitchFamily="34" charset="0"/>
              </a:rPr>
              <a:t>The case regarding the Pitchford to Golding Lane remains with Shropshire Council although the independent report and draft order was completed over a year ago and this, along with any objections, have been ready to submit to the Secretary of State. Shropshire Council will be approached again and if there is still no progress a letter of complaint will be sent to the Secretary of State.</a:t>
            </a:r>
          </a:p>
          <a:p>
            <a:pPr>
              <a:lnSpc>
                <a:spcPts val="1200"/>
              </a:lnSpc>
              <a:spcAft>
                <a:spcPts val="600"/>
              </a:spcAft>
            </a:pPr>
            <a:endParaRPr lang="en-GB" sz="1100" dirty="0">
              <a:latin typeface="Calibri Light" panose="020F0302020204030204" pitchFamily="34" charset="0"/>
              <a:cs typeface="Calibri Light" panose="020F0302020204030204" pitchFamily="34" charset="0"/>
            </a:endParaRPr>
          </a:p>
          <a:p>
            <a:pPr>
              <a:lnSpc>
                <a:spcPts val="1200"/>
              </a:lnSpc>
              <a:spcAft>
                <a:spcPts val="600"/>
              </a:spcAft>
            </a:pPr>
            <a:r>
              <a:rPr lang="en-GB" sz="1100" dirty="0">
                <a:latin typeface="Calibri Light" panose="020F0302020204030204" pitchFamily="34" charset="0"/>
                <a:cs typeface="Calibri Light" panose="020F0302020204030204" pitchFamily="34" charset="0"/>
              </a:rPr>
              <a:t>The possibility of establishing a safe footpath from Acton Burnell to Pitchford is still being pursued.</a:t>
            </a:r>
          </a:p>
          <a:p>
            <a:pPr>
              <a:lnSpc>
                <a:spcPts val="1200"/>
              </a:lnSpc>
              <a:spcAft>
                <a:spcPts val="600"/>
              </a:spcAft>
            </a:pPr>
            <a:r>
              <a:rPr lang="en-GB" sz="1100" dirty="0">
                <a:latin typeface="Calibri Light" panose="020F0302020204030204" pitchFamily="34" charset="0"/>
                <a:cs typeface="Calibri Light" panose="020F0302020204030204" pitchFamily="34" charset="0"/>
              </a:rPr>
              <a:t>Tracy Johnson, Parish Councillor for Pitchford, advised that she is standing down and would not be seeking re-election in May. Tracy has been very active in the council, particularly in providing input to work on rights of way and sterling work with the Jubilee Picnic. She will be missed but will no doubt continue to be active in the community.</a:t>
            </a:r>
          </a:p>
          <a:p>
            <a:pPr>
              <a:lnSpc>
                <a:spcPts val="1200"/>
              </a:lnSpc>
              <a:spcAft>
                <a:spcPts val="600"/>
              </a:spcAft>
            </a:pPr>
            <a:r>
              <a:rPr lang="en-GB" sz="1100" dirty="0">
                <a:latin typeface="Calibri Light" panose="020F0302020204030204" pitchFamily="34" charset="0"/>
                <a:cs typeface="Calibri Light" panose="020F0302020204030204" pitchFamily="34" charset="0"/>
              </a:rPr>
              <a:t>The Council noted the passing of Acton Burnell resident Mrs Muriel Perks and wished to send its sympathy to her family and highlight the amount of work she did for the Acton Burnell Community including chairing the Parish Council, running the shop and campaigning to save the school from closure.</a:t>
            </a:r>
          </a:p>
          <a:p>
            <a:pPr>
              <a:lnSpc>
                <a:spcPts val="1200"/>
              </a:lnSpc>
              <a:spcAft>
                <a:spcPts val="600"/>
              </a:spcAft>
            </a:pPr>
            <a:r>
              <a:rPr lang="en-GB" sz="1100" dirty="0">
                <a:latin typeface="Calibri Light" panose="020F0302020204030204" pitchFamily="34" charset="0"/>
                <a:cs typeface="Calibri Light" panose="020F0302020204030204" pitchFamily="34" charset="0"/>
              </a:rPr>
              <a:t>The Annual Parish (Community) meeting is set for Tuesday 20th May at 7:30 at Pitchford Village Hall. Following the success of the event last year, refreshments will be provided and all residents are welcome to attend. A number of speakers have been arranged and </a:t>
            </a:r>
            <a:br>
              <a:rPr lang="en-GB" sz="1100" dirty="0">
                <a:latin typeface="Calibri Light" panose="020F0302020204030204" pitchFamily="34" charset="0"/>
                <a:cs typeface="Calibri Light" panose="020F0302020204030204" pitchFamily="34" charset="0"/>
              </a:rPr>
            </a:br>
            <a:r>
              <a:rPr lang="en-GB" sz="1100" dirty="0">
                <a:latin typeface="Calibri Light" panose="020F0302020204030204" pitchFamily="34" charset="0"/>
                <a:cs typeface="Calibri Light" panose="020F0302020204030204" pitchFamily="34" charset="0"/>
              </a:rPr>
              <a:t>we are hoping for another good turnout and some useful comments and ideas.</a:t>
            </a:r>
          </a:p>
          <a:p>
            <a:pPr>
              <a:lnSpc>
                <a:spcPts val="1200"/>
              </a:lnSpc>
              <a:spcAft>
                <a:spcPts val="600"/>
              </a:spcAft>
            </a:pPr>
            <a:r>
              <a:rPr lang="en-GB" sz="1100" dirty="0">
                <a:latin typeface="Calibri Light" panose="020F0302020204030204" pitchFamily="34" charset="0"/>
                <a:cs typeface="Calibri Light" panose="020F0302020204030204" pitchFamily="34" charset="0"/>
              </a:rPr>
              <a:t>The next Parish Council Meeting is set for Tuesday May 13th at Pitchford Village Hall, starting at 19:30.</a:t>
            </a:r>
          </a:p>
        </p:txBody>
      </p:sp>
      <p:sp>
        <p:nvSpPr>
          <p:cNvPr id="7" name="object 3"/>
          <p:cNvSpPr txBox="1"/>
          <p:nvPr/>
        </p:nvSpPr>
        <p:spPr>
          <a:xfrm>
            <a:off x="322263" y="7000875"/>
            <a:ext cx="6911975" cy="3362325"/>
          </a:xfrm>
          <a:prstGeom prst="rect">
            <a:avLst/>
          </a:prstGeom>
          <a:solidFill>
            <a:schemeClr val="accent3">
              <a:lumMod val="20000"/>
              <a:lumOff val="80000"/>
            </a:schemeClr>
          </a:solidFill>
        </p:spPr>
        <p:txBody>
          <a:bodyPr vert="horz" wrap="square" lIns="54000" tIns="54000" rIns="54000" bIns="54000" numCol="2" spcCol="108000" rtlCol="0">
            <a:noAutofit/>
          </a:bodyPr>
          <a:lstStyle/>
          <a:p>
            <a:pPr marL="12700" algn="l">
              <a:lnSpc>
                <a:spcPts val="1200"/>
              </a:lnSpc>
              <a:spcAft>
                <a:spcPts val="200"/>
              </a:spcAft>
            </a:pPr>
            <a:r>
              <a:rPr lang="en-GB" sz="1000" b="0" spc="-10" dirty="0">
                <a:latin typeface="Calibri Light"/>
                <a:cs typeface="Calibri Light"/>
              </a:rPr>
              <a:t>Shropshire Council has announced that its Adult Social Care services have been rated ‘Good’ following an assessment by the Care Quality Commission (CQC).</a:t>
            </a:r>
          </a:p>
          <a:p>
            <a:pPr marL="12700" algn="l">
              <a:lnSpc>
                <a:spcPts val="1200"/>
              </a:lnSpc>
              <a:spcAft>
                <a:spcPts val="200"/>
              </a:spcAft>
            </a:pPr>
            <a:r>
              <a:rPr lang="en-GB" sz="1000" b="0" spc="-10" dirty="0">
                <a:latin typeface="Calibri Light"/>
                <a:cs typeface="Calibri Light"/>
              </a:rPr>
              <a:t>In the report published on Friday </a:t>
            </a:r>
            <a:br>
              <a:rPr lang="en-GB" sz="1000" b="0" spc="-10" dirty="0">
                <a:latin typeface="Calibri Light"/>
                <a:cs typeface="Calibri Light"/>
              </a:rPr>
            </a:br>
            <a:r>
              <a:rPr lang="en-GB" sz="1000" b="0" spc="-10" dirty="0">
                <a:latin typeface="Calibri Light"/>
                <a:cs typeface="Calibri Light"/>
              </a:rPr>
              <a:t>28 February, the CQC concluded that ‘evidence shows a good standard’ for </a:t>
            </a:r>
            <a:br>
              <a:rPr lang="en-GB" sz="1000" b="0" spc="-10" dirty="0">
                <a:latin typeface="Calibri Light"/>
                <a:cs typeface="Calibri Light"/>
              </a:rPr>
            </a:br>
            <a:r>
              <a:rPr lang="en-GB" sz="1000" b="0" spc="-10" dirty="0">
                <a:latin typeface="Calibri Light"/>
                <a:cs typeface="Calibri Light"/>
              </a:rPr>
              <a:t>the council’s adult social care service, highlighting several areas where Shropshire Council is excelling in serving its community.  The CQC report highlighted many areas of good practice and rated the service good in:</a:t>
            </a:r>
          </a:p>
          <a:p>
            <a:pPr marL="108000" indent="-108000" algn="l">
              <a:lnSpc>
                <a:spcPts val="1200"/>
              </a:lnSpc>
              <a:buFont typeface="Arial" panose="020B0604020202020204" pitchFamily="34" charset="0"/>
              <a:buChar char="•"/>
            </a:pPr>
            <a:r>
              <a:rPr lang="en-GB" sz="1000" b="0" spc="-10" dirty="0">
                <a:latin typeface="Calibri Light"/>
                <a:cs typeface="Calibri Light"/>
              </a:rPr>
              <a:t>Care provision, integration and continuity </a:t>
            </a:r>
          </a:p>
          <a:p>
            <a:pPr marL="108000" indent="-108000" algn="l">
              <a:lnSpc>
                <a:spcPts val="1200"/>
              </a:lnSpc>
              <a:buFont typeface="Arial" panose="020B0604020202020204" pitchFamily="34" charset="0"/>
              <a:buChar char="•"/>
            </a:pPr>
            <a:r>
              <a:rPr lang="en-GB" sz="1000" b="0" spc="-10" dirty="0">
                <a:latin typeface="Calibri Light"/>
                <a:cs typeface="Calibri Light"/>
              </a:rPr>
              <a:t>Safeguarding</a:t>
            </a:r>
            <a:endParaRPr lang="en-GB" sz="1000" spc="-10" dirty="0">
              <a:latin typeface="Calibri Light"/>
              <a:cs typeface="Calibri Light"/>
            </a:endParaRPr>
          </a:p>
          <a:p>
            <a:pPr marL="108000" indent="-108000" algn="l">
              <a:lnSpc>
                <a:spcPts val="1200"/>
              </a:lnSpc>
              <a:buFont typeface="Arial" panose="020B0604020202020204" pitchFamily="34" charset="0"/>
              <a:buChar char="•"/>
            </a:pPr>
            <a:r>
              <a:rPr lang="en-GB" sz="1000" b="0" spc="-10" dirty="0">
                <a:latin typeface="Calibri Light"/>
                <a:cs typeface="Calibri Light"/>
              </a:rPr>
              <a:t>Partnerships and communities </a:t>
            </a:r>
          </a:p>
          <a:p>
            <a:pPr marL="108000" indent="-108000" algn="l">
              <a:lnSpc>
                <a:spcPts val="1200"/>
              </a:lnSpc>
              <a:buFont typeface="Arial" panose="020B0604020202020204" pitchFamily="34" charset="0"/>
              <a:buChar char="•"/>
            </a:pPr>
            <a:r>
              <a:rPr lang="en-GB" sz="1000" b="0" spc="-10" dirty="0">
                <a:latin typeface="Calibri Light"/>
                <a:cs typeface="Calibri Light"/>
              </a:rPr>
              <a:t>Governance, management and sustainability</a:t>
            </a:r>
          </a:p>
          <a:p>
            <a:pPr marL="108000" indent="-108000" algn="l">
              <a:lnSpc>
                <a:spcPts val="1200"/>
              </a:lnSpc>
              <a:spcAft>
                <a:spcPts val="300"/>
              </a:spcAft>
              <a:buFont typeface="Arial" panose="020B0604020202020204" pitchFamily="34" charset="0"/>
              <a:buChar char="•"/>
            </a:pPr>
            <a:r>
              <a:rPr lang="en-GB" sz="1000" b="0" spc="-10" dirty="0">
                <a:latin typeface="Calibri Light"/>
                <a:cs typeface="Calibri Light"/>
              </a:rPr>
              <a:t>Learning improvement and innovation. </a:t>
            </a:r>
          </a:p>
          <a:p>
            <a:pPr marL="12700" algn="l">
              <a:lnSpc>
                <a:spcPts val="1200"/>
              </a:lnSpc>
              <a:spcAft>
                <a:spcPts val="300"/>
              </a:spcAft>
            </a:pPr>
            <a:r>
              <a:rPr lang="en-GB" sz="1000" b="0" spc="-20" dirty="0">
                <a:latin typeface="Calibri Light"/>
                <a:cs typeface="Calibri Light"/>
              </a:rPr>
              <a:t>The purpose of the CQC assessments is to understand the performance of Local Authorities and to assure CQC and the Department of Health and Social Care about the quality of care in an area and consider whether any improvements may be required. </a:t>
            </a:r>
          </a:p>
          <a:p>
            <a:pPr marL="12700" algn="l">
              <a:lnSpc>
                <a:spcPts val="1200"/>
              </a:lnSpc>
              <a:spcAft>
                <a:spcPts val="300"/>
              </a:spcAft>
            </a:pPr>
            <a:endParaRPr lang="en-GB" sz="1000" b="0" spc="-10" dirty="0">
              <a:latin typeface="Calibri Light"/>
              <a:cs typeface="Calibri Light"/>
            </a:endParaRPr>
          </a:p>
          <a:p>
            <a:pPr marL="12700" algn="l">
              <a:lnSpc>
                <a:spcPts val="1200"/>
              </a:lnSpc>
              <a:spcAft>
                <a:spcPts val="300"/>
              </a:spcAft>
            </a:pPr>
            <a:endParaRPr lang="en-GB" sz="1000" spc="-10" dirty="0">
              <a:latin typeface="Calibri Light"/>
              <a:cs typeface="Calibri Light"/>
            </a:endParaRPr>
          </a:p>
          <a:p>
            <a:pPr marL="12700" algn="l">
              <a:lnSpc>
                <a:spcPts val="1200"/>
              </a:lnSpc>
              <a:spcAft>
                <a:spcPts val="300"/>
              </a:spcAft>
            </a:pPr>
            <a:r>
              <a:rPr lang="en-GB" sz="1000" b="0" spc="-10" dirty="0">
                <a:latin typeface="Calibri Light"/>
                <a:cs typeface="Calibri Light"/>
              </a:rPr>
              <a:t>The council was pleased to hear from inspectors who said that many people across the county reported ‘positive experiences’ with Shropshire’s adult social care services, noting ‘improvements in their independence’ due to the care and support they received. Inspectors also heard positive feedback from unpaid carers and staff and described staff as ‘committed and passionate.’ </a:t>
            </a:r>
          </a:p>
          <a:p>
            <a:pPr marL="12700" algn="l">
              <a:lnSpc>
                <a:spcPts val="1200"/>
              </a:lnSpc>
            </a:pPr>
            <a:r>
              <a:rPr lang="en-GB" sz="1000" b="0" spc="-10" dirty="0">
                <a:latin typeface="Calibri Light"/>
                <a:cs typeface="Calibri Light"/>
              </a:rPr>
              <a:t>The CQC report identified many strengths within adult social care services, saying: </a:t>
            </a:r>
          </a:p>
          <a:p>
            <a:pPr marL="108000" indent="-108000" algn="l">
              <a:lnSpc>
                <a:spcPts val="1200"/>
              </a:lnSpc>
              <a:buFont typeface="Arial" panose="020B0604020202020204" pitchFamily="34" charset="0"/>
              <a:buChar char="•"/>
            </a:pPr>
            <a:r>
              <a:rPr lang="en-GB" sz="1000" b="0" spc="-20" dirty="0">
                <a:latin typeface="Calibri Light"/>
                <a:cs typeface="Calibri Light"/>
              </a:rPr>
              <a:t>The local authority had a good understanding of the diverse needs and make up the local population. </a:t>
            </a:r>
          </a:p>
          <a:p>
            <a:pPr marL="108000" indent="-108000" algn="l">
              <a:lnSpc>
                <a:spcPts val="1200"/>
              </a:lnSpc>
              <a:spcAft>
                <a:spcPts val="200"/>
              </a:spcAft>
              <a:buFont typeface="Arial" panose="020B0604020202020204" pitchFamily="34" charset="0"/>
              <a:buChar char="•"/>
            </a:pPr>
            <a:r>
              <a:rPr lang="en-GB" sz="1000" b="0" spc="-20" dirty="0">
                <a:latin typeface="Calibri Light"/>
                <a:cs typeface="Calibri Light"/>
              </a:rPr>
              <a:t>There was a clear focus on promoting independence, and work to prevent, delay or reduce the need for care and support. </a:t>
            </a:r>
          </a:p>
          <a:p>
            <a:pPr marL="108000" indent="-108000" algn="l">
              <a:lnSpc>
                <a:spcPts val="1200"/>
              </a:lnSpc>
              <a:spcAft>
                <a:spcPts val="200"/>
              </a:spcAft>
              <a:buFont typeface="Arial" panose="020B0604020202020204" pitchFamily="34" charset="0"/>
              <a:buChar char="•"/>
            </a:pPr>
            <a:r>
              <a:rPr lang="en-GB" sz="1000" b="0" spc="-20" dirty="0">
                <a:latin typeface="Calibri Light"/>
                <a:cs typeface="Calibri Light"/>
              </a:rPr>
              <a:t>The local authority has clear and effective governance, management, and accountability arrangements. This provided oversight of the delivery of their Care Act duties. </a:t>
            </a:r>
          </a:p>
          <a:p>
            <a:pPr marL="108000" indent="-108000" algn="l">
              <a:lnSpc>
                <a:spcPts val="1200"/>
              </a:lnSpc>
              <a:spcAft>
                <a:spcPts val="200"/>
              </a:spcAft>
              <a:buFont typeface="Arial" panose="020B0604020202020204" pitchFamily="34" charset="0"/>
              <a:buChar char="•"/>
            </a:pPr>
            <a:r>
              <a:rPr lang="en-GB" sz="1000" b="0" spc="-20" dirty="0">
                <a:latin typeface="Calibri Light"/>
                <a:cs typeface="Calibri Light"/>
              </a:rPr>
              <a:t>The council has strong relationships with housing, health, public health, and community partners. Inspectors recognised the collaboration in aligning priorities, integrating care systems, and improving care quality and accessibility, ensuring that people can live independently and receive the necessary support within their local communities. </a:t>
            </a:r>
          </a:p>
        </p:txBody>
      </p:sp>
      <p:sp>
        <p:nvSpPr>
          <p:cNvPr id="6" name="object 2"/>
          <p:cNvSpPr txBox="1"/>
          <p:nvPr/>
        </p:nvSpPr>
        <p:spPr>
          <a:xfrm>
            <a:off x="322263" y="6666691"/>
            <a:ext cx="6911975" cy="360000"/>
          </a:xfrm>
          <a:prstGeom prst="rect">
            <a:avLst/>
          </a:prstGeom>
          <a:solidFill>
            <a:schemeClr val="accent3"/>
          </a:solidFill>
        </p:spPr>
        <p:txBody>
          <a:bodyPr vert="horz" wrap="square" lIns="0" tIns="12700" rIns="0" bIns="0" rtlCol="0" anchor="ctr" anchorCtr="0">
            <a:noAutofit/>
          </a:bodyPr>
          <a:lstStyle/>
          <a:p>
            <a:pPr marL="12700" algn="ctr">
              <a:lnSpc>
                <a:spcPct val="100000"/>
              </a:lnSpc>
              <a:spcBef>
                <a:spcPts val="100"/>
              </a:spcBef>
            </a:pPr>
            <a:r>
              <a:rPr lang="en-GB" sz="1600" b="1" dirty="0">
                <a:solidFill>
                  <a:schemeClr val="bg1"/>
                </a:solidFill>
                <a:latin typeface="Century Gothic"/>
                <a:cs typeface="Century Gothic"/>
              </a:rPr>
              <a:t>SHROPSHIRE COUNCIL SCORES ‘GOOD’ IN CARE QUALITY INSPECTION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2263" y="330200"/>
            <a:ext cx="6912609" cy="10033000"/>
          </a:xfrm>
          <a:custGeom>
            <a:avLst/>
            <a:gdLst/>
            <a:ahLst/>
            <a:cxnLst/>
            <a:rect l="l" t="t" r="r" b="b"/>
            <a:pathLst>
              <a:path w="6912609" h="7428230">
                <a:moveTo>
                  <a:pt x="6912000" y="0"/>
                </a:moveTo>
                <a:lnTo>
                  <a:pt x="0" y="0"/>
                </a:lnTo>
                <a:lnTo>
                  <a:pt x="0" y="7428001"/>
                </a:lnTo>
                <a:lnTo>
                  <a:pt x="6912000" y="7428001"/>
                </a:lnTo>
                <a:lnTo>
                  <a:pt x="6912000" y="0"/>
                </a:lnTo>
                <a:close/>
              </a:path>
            </a:pathLst>
          </a:custGeom>
          <a:solidFill>
            <a:schemeClr val="bg2"/>
          </a:solidFill>
        </p:spPr>
        <p:txBody>
          <a:bodyPr wrap="square" lIns="0" tIns="0" rIns="0" bIns="0" rtlCol="0"/>
          <a:lstStyle/>
          <a:p>
            <a:endParaRPr/>
          </a:p>
        </p:txBody>
      </p:sp>
      <p:sp>
        <p:nvSpPr>
          <p:cNvPr id="12" name="Rectangle 11">
            <a:extLst>
              <a:ext uri="{FF2B5EF4-FFF2-40B4-BE49-F238E27FC236}">
                <a16:creationId xmlns:a16="http://schemas.microsoft.com/office/drawing/2014/main" id="{115FAA19-761E-9C4B-39ED-E316D59CB734}"/>
              </a:ext>
            </a:extLst>
          </p:cNvPr>
          <p:cNvSpPr/>
          <p:nvPr/>
        </p:nvSpPr>
        <p:spPr>
          <a:xfrm>
            <a:off x="554038" y="579664"/>
            <a:ext cx="6443662" cy="8230961"/>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6C1B4941-8195-C34C-3F7E-CF20689AC74E}"/>
              </a:ext>
            </a:extLst>
          </p:cNvPr>
          <p:cNvSpPr txBox="1"/>
          <p:nvPr/>
        </p:nvSpPr>
        <p:spPr>
          <a:xfrm>
            <a:off x="749300" y="774700"/>
            <a:ext cx="6057900" cy="7924800"/>
          </a:xfrm>
          <a:prstGeom prst="rect">
            <a:avLst/>
          </a:prstGeom>
          <a:noFill/>
        </p:spPr>
        <p:txBody>
          <a:bodyPr wrap="square" lIns="0" tIns="0" rIns="0" bIns="0" rtlCol="0">
            <a:noAutofit/>
          </a:bodyPr>
          <a:lstStyle/>
          <a:p>
            <a:pPr algn="ctr">
              <a:spcAft>
                <a:spcPts val="800"/>
              </a:spcAft>
              <a:buNone/>
            </a:pPr>
            <a:r>
              <a:rPr lang="en-GB" sz="2000" b="1" kern="100" dirty="0">
                <a:effectLst/>
                <a:latin typeface="Dancing Script" panose="03080600040507000D00" pitchFamily="66" charset="0"/>
                <a:ea typeface="Aptos" panose="020B0004020202020204" pitchFamily="34" charset="0"/>
                <a:cs typeface="Calibri Light" panose="020F0302020204030204" pitchFamily="34" charset="0"/>
              </a:rPr>
              <a:t>Letter from Westminster</a:t>
            </a:r>
            <a:endParaRPr lang="en-GB" sz="2000" kern="100" dirty="0">
              <a:effectLst/>
              <a:latin typeface="Dancing Script" panose="03080600040507000D00" pitchFamily="66" charset="0"/>
              <a:ea typeface="Aptos" panose="020B0004020202020204" pitchFamily="34" charset="0"/>
              <a:cs typeface="Calibri Light" panose="020F0302020204030204" pitchFamily="34" charset="0"/>
            </a:endParaRPr>
          </a:p>
          <a:p>
            <a:pPr>
              <a:spcAft>
                <a:spcPts val="800"/>
              </a:spcAft>
              <a:buNone/>
            </a:pP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The increased costs being faced by everyone this April is a serious </a:t>
            </a:r>
            <a:br>
              <a:rPr lang="en-GB" sz="1200" kern="100" dirty="0">
                <a:effectLst/>
                <a:latin typeface="Calibri Light" panose="020F0302020204030204" pitchFamily="34" charset="0"/>
                <a:ea typeface="Aptos" panose="020B0004020202020204" pitchFamily="34" charset="0"/>
                <a:cs typeface="Calibri Light" panose="020F0302020204030204" pitchFamily="34" charset="0"/>
              </a:rPr>
            </a:b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challenge. I continue to raise with the Government the need to </a:t>
            </a:r>
            <a:br>
              <a:rPr lang="en-GB" sz="1200" kern="100" dirty="0">
                <a:effectLst/>
                <a:latin typeface="Calibri Light" panose="020F0302020204030204" pitchFamily="34" charset="0"/>
                <a:ea typeface="Aptos" panose="020B0004020202020204" pitchFamily="34" charset="0"/>
                <a:cs typeface="Calibri Light" panose="020F0302020204030204" pitchFamily="34" charset="0"/>
              </a:rPr>
            </a:b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support our hospitality businesses with a VAT cut and warn about </a:t>
            </a:r>
            <a:br>
              <a:rPr lang="en-GB" sz="1200" kern="100" dirty="0">
                <a:effectLst/>
                <a:latin typeface="Calibri Light" panose="020F0302020204030204" pitchFamily="34" charset="0"/>
                <a:ea typeface="Aptos" panose="020B0004020202020204" pitchFamily="34" charset="0"/>
                <a:cs typeface="Calibri Light" panose="020F0302020204030204" pitchFamily="34" charset="0"/>
              </a:rPr>
            </a:b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the dangers of tax increases on businesses. Many constituents </a:t>
            </a:r>
            <a:br>
              <a:rPr lang="en-GB" sz="1200" kern="100" dirty="0">
                <a:effectLst/>
                <a:latin typeface="Calibri Light" panose="020F0302020204030204" pitchFamily="34" charset="0"/>
                <a:ea typeface="Aptos" panose="020B0004020202020204" pitchFamily="34" charset="0"/>
                <a:cs typeface="Calibri Light" panose="020F0302020204030204" pitchFamily="34" charset="0"/>
              </a:rPr>
            </a:b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have also got in touch with me to explain how the welfare reforms </a:t>
            </a:r>
            <a:br>
              <a:rPr lang="en-GB" sz="1200" kern="100" dirty="0">
                <a:effectLst/>
                <a:latin typeface="Calibri Light" panose="020F0302020204030204" pitchFamily="34" charset="0"/>
                <a:ea typeface="Aptos" panose="020B0004020202020204" pitchFamily="34" charset="0"/>
                <a:cs typeface="Calibri Light" panose="020F0302020204030204" pitchFamily="34" charset="0"/>
              </a:rPr>
            </a:b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will affect them and their loved ones. I am launching a survey to </a:t>
            </a:r>
            <a:br>
              <a:rPr lang="en-GB" sz="1200" kern="100" dirty="0">
                <a:effectLst/>
                <a:latin typeface="Calibri Light" panose="020F0302020204030204" pitchFamily="34" charset="0"/>
                <a:ea typeface="Aptos" panose="020B0004020202020204" pitchFamily="34" charset="0"/>
                <a:cs typeface="Calibri Light" panose="020F0302020204030204" pitchFamily="34" charset="0"/>
              </a:rPr>
            </a:b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collect more views and pass them on to Ministers. We must </a:t>
            </a:r>
            <a:br>
              <a:rPr lang="en-GB" sz="1200" kern="100" dirty="0">
                <a:effectLst/>
                <a:latin typeface="Calibri Light" panose="020F0302020204030204" pitchFamily="34" charset="0"/>
                <a:ea typeface="Aptos" panose="020B0004020202020204" pitchFamily="34" charset="0"/>
                <a:cs typeface="Calibri Light" panose="020F0302020204030204" pitchFamily="34" charset="0"/>
              </a:rPr>
            </a:b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encourage people back to work while properly supporting those </a:t>
            </a:r>
            <a:br>
              <a:rPr lang="en-GB" sz="1200" kern="100" dirty="0">
                <a:effectLst/>
                <a:latin typeface="Calibri Light" panose="020F0302020204030204" pitchFamily="34" charset="0"/>
                <a:ea typeface="Aptos" panose="020B0004020202020204" pitchFamily="34" charset="0"/>
                <a:cs typeface="Calibri Light" panose="020F0302020204030204" pitchFamily="34" charset="0"/>
              </a:rPr>
            </a:b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who are unable to do so. </a:t>
            </a:r>
          </a:p>
          <a:p>
            <a:pPr>
              <a:spcAft>
                <a:spcPts val="800"/>
              </a:spcAft>
              <a:buNone/>
            </a:pP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I spoke with the BBC about the campaign being run by local constituent Rachel Baker on family access to mortuaries. Rachel’s son, Joe, an accomplished aircraft engineer, tragically lost his life in a road traffic accident in November 2023. The family were denied access to his body for 10 days despite many desperate appeals. I am supporting Rachel’s heroic campaign and petition to improve the support offered to families in this most tragic of circumstances. After my initial enquiry, Ministers said there were no plans to change these rules, so I have requested a meeting with Ministers to explain the hurt this policy causes families.  </a:t>
            </a:r>
          </a:p>
          <a:p>
            <a:pPr>
              <a:spcAft>
                <a:spcPts val="800"/>
              </a:spcAft>
              <a:buNone/>
            </a:pP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Potholes blight rural areas like South Shropshire, costing the owners of damaged vehicles almost £400 each year. I am calling on Ministers to stand by the previously announced investment for Shropshire. It would equip the Council with the certainty needed to plan ahead. I am also urging residents who have experienced potholes and other problems with road surfaces to tell me about it as part of my new Pothole Patrol initiative.</a:t>
            </a:r>
          </a:p>
          <a:p>
            <a:pPr>
              <a:spcAft>
                <a:spcPts val="800"/>
              </a:spcAft>
              <a:buNone/>
            </a:pP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Farmers are the backbone of our rural economy. So, I was delighted to welcome Shadow Farming Minister Robbie Moore MP to South Shropshire recently. We met with local farmers and representatives from the National Farmers Union at a third-generation family farm near Craven Arms. We discussed the impact of government policies and how farmer confidence can be restored. Shropshire has the highest number of farms per country in England, so this is an issue that is very important for our rural economy. </a:t>
            </a:r>
          </a:p>
          <a:p>
            <a:pPr>
              <a:spcAft>
                <a:spcPts val="800"/>
              </a:spcAft>
              <a:buNone/>
            </a:pP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I have been visiting many local schools recently, from </a:t>
            </a:r>
            <a:r>
              <a:rPr lang="en-GB" sz="1200" kern="100" dirty="0" err="1">
                <a:effectLst/>
                <a:latin typeface="Calibri Light" panose="020F0302020204030204" pitchFamily="34" charset="0"/>
                <a:ea typeface="Aptos" panose="020B0004020202020204" pitchFamily="34" charset="0"/>
                <a:cs typeface="Calibri Light" panose="020F0302020204030204" pitchFamily="34" charset="0"/>
              </a:rPr>
              <a:t>Stottesdon</a:t>
            </a: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 to Newcastle on Clun to Dorrington and Clee Hill. It is really great to meet with students who always have excellent questions. One issue that comes up often are financial constraints. In a recent announcement South Shropshire missed out on funding for nursery provision within primary schools. This is a significant rural challenge that I will be raising on behalf of constituents.</a:t>
            </a:r>
          </a:p>
          <a:p>
            <a:pPr>
              <a:buNone/>
            </a:pP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It was great to visit </a:t>
            </a:r>
            <a:r>
              <a:rPr lang="en-GB" sz="1200" kern="100" dirty="0" err="1">
                <a:effectLst/>
                <a:latin typeface="Calibri Light" panose="020F0302020204030204" pitchFamily="34" charset="0"/>
                <a:ea typeface="Aptos" panose="020B0004020202020204" pitchFamily="34" charset="0"/>
                <a:cs typeface="Calibri Light" panose="020F0302020204030204" pitchFamily="34" charset="0"/>
              </a:rPr>
              <a:t>Clickingmad</a:t>
            </a:r>
            <a:r>
              <a:rPr lang="en-GB" sz="1200" kern="100" dirty="0">
                <a:effectLst/>
                <a:latin typeface="Calibri Light" panose="020F0302020204030204" pitchFamily="34" charset="0"/>
                <a:ea typeface="Aptos" panose="020B0004020202020204" pitchFamily="34" charset="0"/>
                <a:cs typeface="Calibri Light" panose="020F0302020204030204" pitchFamily="34" charset="0"/>
              </a:rPr>
              <a:t>, a digital services company celebrating their 25th anniversary, and launch their '25 Acts of Kindness in 2025' initiative in Bridgnorth. Our small businesses are a cherished part of South Shropshire, so I was also delighted to recognise Ludlow Nutrition as the winner of my Small Business Awards, alongside 85 other nominated businesses. I continue to encourage businesses to take part in my small business survey.</a:t>
            </a:r>
          </a:p>
          <a:p>
            <a:pPr algn="r">
              <a:spcAft>
                <a:spcPts val="800"/>
              </a:spcAft>
            </a:pPr>
            <a:r>
              <a:rPr lang="en-GB" sz="1200" i="1" kern="100" dirty="0">
                <a:effectLst/>
                <a:latin typeface="Calibri Light" panose="020F0302020204030204" pitchFamily="34" charset="0"/>
                <a:ea typeface="Aptos" panose="020B0004020202020204" pitchFamily="34" charset="0"/>
                <a:cs typeface="Calibri Light" panose="020F0302020204030204" pitchFamily="34" charset="0"/>
              </a:rPr>
              <a:t>Stuart Anderson MP</a:t>
            </a:r>
          </a:p>
        </p:txBody>
      </p:sp>
      <p:pic>
        <p:nvPicPr>
          <p:cNvPr id="8" name="object 8"/>
          <p:cNvPicPr/>
          <p:nvPr/>
        </p:nvPicPr>
        <p:blipFill>
          <a:blip r:embed="rId2" cstate="print"/>
          <a:stretch>
            <a:fillRect/>
          </a:stretch>
        </p:blipFill>
        <p:spPr>
          <a:xfrm>
            <a:off x="4914351" y="1174750"/>
            <a:ext cx="1791427" cy="1592135"/>
          </a:xfrm>
          <a:prstGeom prst="rect">
            <a:avLst/>
          </a:prstGeom>
        </p:spPr>
      </p:pic>
      <p:sp>
        <p:nvSpPr>
          <p:cNvPr id="5" name="TextBox 4">
            <a:extLst>
              <a:ext uri="{FF2B5EF4-FFF2-40B4-BE49-F238E27FC236}">
                <a16:creationId xmlns:a16="http://schemas.microsoft.com/office/drawing/2014/main" id="{EC47D54F-29CE-9F53-94F2-2229C43E8DA5}"/>
              </a:ext>
            </a:extLst>
          </p:cNvPr>
          <p:cNvSpPr txBox="1"/>
          <p:nvPr/>
        </p:nvSpPr>
        <p:spPr>
          <a:xfrm>
            <a:off x="1049338" y="9185275"/>
            <a:ext cx="5457825" cy="830997"/>
          </a:xfrm>
          <a:prstGeom prst="rect">
            <a:avLst/>
          </a:prstGeom>
          <a:noFill/>
        </p:spPr>
        <p:txBody>
          <a:bodyPr wrap="square" lIns="0" tIns="0" rIns="0" bIns="0" rtlCol="0">
            <a:spAutoFit/>
          </a:bodyPr>
          <a:lstStyle/>
          <a:p>
            <a:pPr>
              <a:buNone/>
            </a:pPr>
            <a:r>
              <a:rPr lang="en-GB" b="1" kern="100" dirty="0">
                <a:solidFill>
                  <a:schemeClr val="accent2"/>
                </a:solidFill>
                <a:effectLst/>
                <a:latin typeface="Calibri" panose="020F0502020204030204" pitchFamily="34" charset="0"/>
                <a:ea typeface="Aptos" panose="020B0004020202020204" pitchFamily="34" charset="0"/>
                <a:cs typeface="Calibri" panose="020F0502020204030204" pitchFamily="34" charset="0"/>
              </a:rPr>
              <a:t>CONTACTING YOUR MP</a:t>
            </a:r>
            <a:endParaRPr lang="en-GB" kern="100" dirty="0">
              <a:solidFill>
                <a:schemeClr val="accent2"/>
              </a:solidFill>
              <a:effectLst/>
              <a:latin typeface="Calibri" panose="020F0502020204030204" pitchFamily="34" charset="0"/>
              <a:ea typeface="Aptos" panose="020B0004020202020204" pitchFamily="34" charset="0"/>
              <a:cs typeface="Calibri" panose="020F0502020204030204" pitchFamily="34" charset="0"/>
            </a:endParaRPr>
          </a:p>
          <a:p>
            <a:pPr>
              <a:buNone/>
            </a:pPr>
            <a:r>
              <a:rPr lang="en-GB" sz="1200" kern="100" dirty="0">
                <a:effectLst/>
                <a:latin typeface="Calibri" panose="020F0502020204030204" pitchFamily="34" charset="0"/>
                <a:ea typeface="Aptos" panose="020B0004020202020204" pitchFamily="34" charset="0"/>
                <a:cs typeface="Calibri" panose="020F0502020204030204" pitchFamily="34" charset="0"/>
              </a:rPr>
              <a:t>Contact details for MP Stuart Anderson have changed</a:t>
            </a:r>
            <a:r>
              <a:rPr lang="en-GB" sz="1200" kern="100" dirty="0">
                <a:latin typeface="Calibri" panose="020F0502020204030204" pitchFamily="34" charset="0"/>
                <a:ea typeface="Aptos" panose="020B0004020202020204" pitchFamily="34" charset="0"/>
                <a:cs typeface="Calibri" panose="020F0502020204030204" pitchFamily="34" charset="0"/>
              </a:rPr>
              <a:t> </a:t>
            </a:r>
            <a:r>
              <a:rPr lang="en-GB" sz="1200" kern="100" dirty="0">
                <a:effectLst/>
                <a:latin typeface="Calibri" panose="020F0502020204030204" pitchFamily="34" charset="0"/>
                <a:ea typeface="Aptos" panose="020B0004020202020204" pitchFamily="34" charset="0"/>
                <a:cs typeface="Calibri" panose="020F0502020204030204" pitchFamily="34" charset="0"/>
              </a:rPr>
              <a:t>and he can now be contacted at </a:t>
            </a:r>
            <a:r>
              <a:rPr lang="en-GB"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 High Street, Bridgnorth, WV16 4DX, by telephone on </a:t>
            </a:r>
            <a:r>
              <a:rPr lang="en-GB" sz="1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01746 555025</a:t>
            </a:r>
            <a:r>
              <a:rPr lang="en-GB"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or by email at</a:t>
            </a:r>
            <a:r>
              <a:rPr lang="en-GB" sz="1200" kern="100" dirty="0">
                <a:latin typeface="Calibri" panose="020F0502020204030204" pitchFamily="34" charset="0"/>
                <a:ea typeface="Times New Roman" panose="02020603050405020304" pitchFamily="18" charset="0"/>
                <a:cs typeface="Calibri" panose="020F0502020204030204" pitchFamily="34" charset="0"/>
              </a:rPr>
              <a:t> </a:t>
            </a:r>
            <a:r>
              <a:rPr lang="en-GB" sz="1200" b="1" u="sng"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stuart.anderson.mp@parliament.uk</a:t>
            </a:r>
            <a:endParaRPr lang="en-GB" sz="1200" b="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46294" y="336702"/>
            <a:ext cx="2177415" cy="4658360"/>
          </a:xfrm>
          <a:prstGeom prst="rect">
            <a:avLst/>
          </a:prstGeom>
          <a:ln w="25400">
            <a:solidFill>
              <a:srgbClr val="2A2253"/>
            </a:solidFill>
          </a:ln>
        </p:spPr>
        <p:txBody>
          <a:bodyPr vert="horz" wrap="square" lIns="0" tIns="0" rIns="0" bIns="0" rtlCol="0">
            <a:spAutoFit/>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590"/>
              </a:spcBef>
            </a:pPr>
            <a:endParaRPr sz="1000" dirty="0">
              <a:latin typeface="Times New Roman"/>
              <a:cs typeface="Times New Roman"/>
            </a:endParaRPr>
          </a:p>
          <a:p>
            <a:pPr marL="635" algn="ctr">
              <a:lnSpc>
                <a:spcPts val="1150"/>
              </a:lnSpc>
            </a:pPr>
            <a:r>
              <a:rPr sz="1000" b="0" spc="-30" dirty="0">
                <a:latin typeface="Calibri Light"/>
                <a:cs typeface="Calibri Light"/>
              </a:rPr>
              <a:t>Are</a:t>
            </a:r>
            <a:r>
              <a:rPr sz="1000" b="0" spc="-25" dirty="0">
                <a:latin typeface="Calibri Light"/>
                <a:cs typeface="Calibri Light"/>
              </a:rPr>
              <a:t> you</a:t>
            </a:r>
            <a:r>
              <a:rPr sz="1000" b="0" spc="-20" dirty="0">
                <a:latin typeface="Calibri Light"/>
                <a:cs typeface="Calibri Light"/>
              </a:rPr>
              <a:t> </a:t>
            </a:r>
            <a:r>
              <a:rPr sz="1000" b="0" spc="-35" dirty="0">
                <a:latin typeface="Calibri Light"/>
                <a:cs typeface="Calibri Light"/>
              </a:rPr>
              <a:t>worried</a:t>
            </a:r>
            <a:r>
              <a:rPr sz="1000" b="0" spc="-20" dirty="0">
                <a:latin typeface="Calibri Light"/>
                <a:cs typeface="Calibri Light"/>
              </a:rPr>
              <a:t> </a:t>
            </a:r>
            <a:r>
              <a:rPr sz="1000" b="0" spc="-25" dirty="0">
                <a:latin typeface="Calibri Light"/>
                <a:cs typeface="Calibri Light"/>
              </a:rPr>
              <a:t>about</a:t>
            </a:r>
            <a:r>
              <a:rPr sz="1000" b="0" spc="-15" dirty="0">
                <a:latin typeface="Calibri Light"/>
                <a:cs typeface="Calibri Light"/>
              </a:rPr>
              <a:t> </a:t>
            </a:r>
            <a:r>
              <a:rPr sz="1000" b="0" spc="-25" dirty="0">
                <a:latin typeface="Calibri Light"/>
                <a:cs typeface="Calibri Light"/>
              </a:rPr>
              <a:t>the</a:t>
            </a:r>
            <a:r>
              <a:rPr sz="1000" b="0" spc="-20" dirty="0">
                <a:latin typeface="Calibri Light"/>
                <a:cs typeface="Calibri Light"/>
              </a:rPr>
              <a:t> </a:t>
            </a:r>
            <a:r>
              <a:rPr sz="1000" b="0" spc="-10" dirty="0">
                <a:latin typeface="Calibri Light"/>
                <a:cs typeface="Calibri Light"/>
              </a:rPr>
              <a:t>current</a:t>
            </a:r>
            <a:endParaRPr sz="1000" dirty="0">
              <a:latin typeface="Calibri Light"/>
              <a:cs typeface="Calibri Light"/>
            </a:endParaRPr>
          </a:p>
          <a:p>
            <a:pPr algn="ctr">
              <a:lnSpc>
                <a:spcPts val="1150"/>
              </a:lnSpc>
            </a:pPr>
            <a:r>
              <a:rPr sz="1000" b="0" spc="-30" dirty="0">
                <a:latin typeface="Calibri Light"/>
                <a:cs typeface="Calibri Light"/>
              </a:rPr>
              <a:t>economic</a:t>
            </a:r>
            <a:r>
              <a:rPr sz="1000" b="0" spc="-15" dirty="0">
                <a:latin typeface="Calibri Light"/>
                <a:cs typeface="Calibri Light"/>
              </a:rPr>
              <a:t> </a:t>
            </a:r>
            <a:r>
              <a:rPr sz="1000" b="0" spc="-10" dirty="0">
                <a:latin typeface="Calibri Light"/>
                <a:cs typeface="Calibri Light"/>
              </a:rPr>
              <a:t>climate?</a:t>
            </a:r>
            <a:endParaRPr sz="1000" dirty="0">
              <a:latin typeface="Calibri Light"/>
              <a:cs typeface="Calibri Light"/>
            </a:endParaRPr>
          </a:p>
          <a:p>
            <a:pPr marL="153035" marR="144780" algn="ctr">
              <a:lnSpc>
                <a:spcPts val="1100"/>
              </a:lnSpc>
              <a:spcBef>
                <a:spcPts val="305"/>
              </a:spcBef>
            </a:pPr>
            <a:r>
              <a:rPr sz="1000" b="0" spc="-20" dirty="0">
                <a:latin typeface="Calibri Light"/>
                <a:cs typeface="Calibri Light"/>
              </a:rPr>
              <a:t>Do</a:t>
            </a:r>
            <a:r>
              <a:rPr sz="1000" b="0" spc="-35" dirty="0">
                <a:latin typeface="Calibri Light"/>
                <a:cs typeface="Calibri Light"/>
              </a:rPr>
              <a:t> </a:t>
            </a:r>
            <a:r>
              <a:rPr sz="1000" b="0" spc="-25" dirty="0">
                <a:latin typeface="Calibri Light"/>
                <a:cs typeface="Calibri Light"/>
              </a:rPr>
              <a:t>you</a:t>
            </a:r>
            <a:r>
              <a:rPr sz="1000" b="0" spc="-35" dirty="0">
                <a:latin typeface="Calibri Light"/>
                <a:cs typeface="Calibri Light"/>
              </a:rPr>
              <a:t> </a:t>
            </a:r>
            <a:r>
              <a:rPr sz="1000" b="0" spc="-30" dirty="0">
                <a:latin typeface="Calibri Light"/>
                <a:cs typeface="Calibri Light"/>
              </a:rPr>
              <a:t>know </a:t>
            </a:r>
            <a:r>
              <a:rPr sz="1000" b="0" spc="-25" dirty="0">
                <a:latin typeface="Calibri Light"/>
                <a:cs typeface="Calibri Light"/>
              </a:rPr>
              <a:t>how</a:t>
            </a:r>
            <a:r>
              <a:rPr sz="1000" b="0" spc="-30" dirty="0">
                <a:latin typeface="Calibri Light"/>
                <a:cs typeface="Calibri Light"/>
              </a:rPr>
              <a:t> </a:t>
            </a:r>
            <a:r>
              <a:rPr sz="1000" b="0" spc="-20" dirty="0">
                <a:latin typeface="Calibri Light"/>
                <a:cs typeface="Calibri Light"/>
              </a:rPr>
              <a:t>this</a:t>
            </a:r>
            <a:r>
              <a:rPr sz="1000" b="0" spc="-25" dirty="0">
                <a:latin typeface="Calibri Light"/>
                <a:cs typeface="Calibri Light"/>
              </a:rPr>
              <a:t> </a:t>
            </a:r>
            <a:r>
              <a:rPr sz="1000" b="0" spc="-10" dirty="0">
                <a:latin typeface="Calibri Light"/>
                <a:cs typeface="Calibri Light"/>
              </a:rPr>
              <a:t>is</a:t>
            </a:r>
            <a:r>
              <a:rPr sz="1000" b="0" spc="-30" dirty="0">
                <a:latin typeface="Calibri Light"/>
                <a:cs typeface="Calibri Light"/>
              </a:rPr>
              <a:t> affecting </a:t>
            </a:r>
            <a:r>
              <a:rPr sz="1000" b="0" spc="-20" dirty="0">
                <a:latin typeface="Calibri Light"/>
                <a:cs typeface="Calibri Light"/>
              </a:rPr>
              <a:t>your </a:t>
            </a:r>
            <a:r>
              <a:rPr sz="1000" b="0" spc="-30" dirty="0">
                <a:latin typeface="Calibri Light"/>
                <a:cs typeface="Calibri Light"/>
              </a:rPr>
              <a:t>pension,</a:t>
            </a:r>
            <a:r>
              <a:rPr sz="1000" b="0" spc="-20" dirty="0">
                <a:latin typeface="Calibri Light"/>
                <a:cs typeface="Calibri Light"/>
              </a:rPr>
              <a:t> </a:t>
            </a:r>
            <a:r>
              <a:rPr sz="1000" b="0" spc="-30" dirty="0">
                <a:latin typeface="Calibri Light"/>
                <a:cs typeface="Calibri Light"/>
              </a:rPr>
              <a:t>savings</a:t>
            </a:r>
            <a:r>
              <a:rPr sz="1000" b="0" spc="-15" dirty="0">
                <a:latin typeface="Calibri Light"/>
                <a:cs typeface="Calibri Light"/>
              </a:rPr>
              <a:t> </a:t>
            </a:r>
            <a:r>
              <a:rPr sz="1000" b="0" spc="-20" dirty="0">
                <a:latin typeface="Calibri Light"/>
                <a:cs typeface="Calibri Light"/>
              </a:rPr>
              <a:t>or</a:t>
            </a:r>
            <a:r>
              <a:rPr sz="1000" b="0" spc="-15" dirty="0">
                <a:latin typeface="Calibri Light"/>
                <a:cs typeface="Calibri Light"/>
              </a:rPr>
              <a:t> </a:t>
            </a:r>
            <a:r>
              <a:rPr sz="1000" b="0" spc="-10" dirty="0">
                <a:latin typeface="Calibri Light"/>
                <a:cs typeface="Calibri Light"/>
              </a:rPr>
              <a:t>investments?</a:t>
            </a:r>
            <a:endParaRPr sz="1000" dirty="0">
              <a:latin typeface="Calibri Light"/>
              <a:cs typeface="Calibri Light"/>
            </a:endParaRPr>
          </a:p>
          <a:p>
            <a:pPr algn="ctr">
              <a:lnSpc>
                <a:spcPts val="1150"/>
              </a:lnSpc>
              <a:spcBef>
                <a:spcPts val="160"/>
              </a:spcBef>
            </a:pPr>
            <a:r>
              <a:rPr sz="1000" b="0" spc="-20" dirty="0">
                <a:latin typeface="Calibri Light"/>
                <a:cs typeface="Calibri Light"/>
              </a:rPr>
              <a:t>Do</a:t>
            </a:r>
            <a:r>
              <a:rPr sz="1000" b="0" spc="-35" dirty="0">
                <a:latin typeface="Calibri Light"/>
                <a:cs typeface="Calibri Light"/>
              </a:rPr>
              <a:t> </a:t>
            </a:r>
            <a:r>
              <a:rPr sz="1000" b="0" spc="-25" dirty="0">
                <a:latin typeface="Calibri Light"/>
                <a:cs typeface="Calibri Light"/>
              </a:rPr>
              <a:t>you</a:t>
            </a:r>
            <a:r>
              <a:rPr sz="1000" b="0" spc="-35" dirty="0">
                <a:latin typeface="Calibri Light"/>
                <a:cs typeface="Calibri Light"/>
              </a:rPr>
              <a:t> </a:t>
            </a:r>
            <a:r>
              <a:rPr sz="1000" b="0" spc="-30" dirty="0">
                <a:latin typeface="Calibri Light"/>
                <a:cs typeface="Calibri Light"/>
              </a:rPr>
              <a:t>know </a:t>
            </a:r>
            <a:r>
              <a:rPr sz="1000" b="0" spc="-20" dirty="0">
                <a:latin typeface="Calibri Light"/>
                <a:cs typeface="Calibri Light"/>
              </a:rPr>
              <a:t>if</a:t>
            </a:r>
            <a:r>
              <a:rPr sz="1000" b="0" spc="-30" dirty="0">
                <a:latin typeface="Calibri Light"/>
                <a:cs typeface="Calibri Light"/>
              </a:rPr>
              <a:t> </a:t>
            </a:r>
            <a:r>
              <a:rPr sz="1000" b="0" spc="-25" dirty="0">
                <a:latin typeface="Calibri Light"/>
                <a:cs typeface="Calibri Light"/>
              </a:rPr>
              <a:t>any</a:t>
            </a:r>
            <a:r>
              <a:rPr sz="1000" b="0" spc="-30" dirty="0">
                <a:latin typeface="Calibri Light"/>
                <a:cs typeface="Calibri Light"/>
              </a:rPr>
              <a:t> </a:t>
            </a:r>
            <a:r>
              <a:rPr sz="1000" b="0" spc="-10" dirty="0">
                <a:latin typeface="Calibri Light"/>
                <a:cs typeface="Calibri Light"/>
              </a:rPr>
              <a:t>changes</a:t>
            </a:r>
            <a:endParaRPr sz="1000" dirty="0">
              <a:latin typeface="Calibri Light"/>
              <a:cs typeface="Calibri Light"/>
            </a:endParaRPr>
          </a:p>
          <a:p>
            <a:pPr algn="ctr">
              <a:lnSpc>
                <a:spcPts val="1150"/>
              </a:lnSpc>
            </a:pPr>
            <a:r>
              <a:rPr sz="1000" b="0" spc="-30" dirty="0">
                <a:latin typeface="Calibri Light"/>
                <a:cs typeface="Calibri Light"/>
              </a:rPr>
              <a:t>are</a:t>
            </a:r>
            <a:r>
              <a:rPr sz="1000" b="0" spc="-40" dirty="0">
                <a:latin typeface="Calibri Light"/>
                <a:cs typeface="Calibri Light"/>
              </a:rPr>
              <a:t> </a:t>
            </a:r>
            <a:r>
              <a:rPr sz="1000" b="0" spc="-10" dirty="0">
                <a:latin typeface="Calibri Light"/>
                <a:cs typeface="Calibri Light"/>
              </a:rPr>
              <a:t>needed?</a:t>
            </a:r>
            <a:endParaRPr sz="1000" dirty="0">
              <a:latin typeface="Calibri Light"/>
              <a:cs typeface="Calibri Light"/>
            </a:endParaRPr>
          </a:p>
          <a:p>
            <a:pPr marL="108585" marR="100330" indent="52705" algn="just">
              <a:lnSpc>
                <a:spcPts val="1100"/>
              </a:lnSpc>
              <a:spcBef>
                <a:spcPts val="305"/>
              </a:spcBef>
            </a:pPr>
            <a:r>
              <a:rPr sz="1000" b="0" dirty="0">
                <a:latin typeface="Calibri Light"/>
                <a:cs typeface="Calibri Light"/>
              </a:rPr>
              <a:t>For</a:t>
            </a:r>
            <a:r>
              <a:rPr sz="1000" b="0" spc="-30" dirty="0">
                <a:latin typeface="Calibri Light"/>
                <a:cs typeface="Calibri Light"/>
              </a:rPr>
              <a:t> </a:t>
            </a:r>
            <a:r>
              <a:rPr sz="1000" b="0" dirty="0">
                <a:latin typeface="Calibri Light"/>
                <a:cs typeface="Calibri Light"/>
              </a:rPr>
              <a:t>a</a:t>
            </a:r>
            <a:r>
              <a:rPr sz="1000" b="0" spc="-25" dirty="0">
                <a:latin typeface="Calibri Light"/>
                <a:cs typeface="Calibri Light"/>
              </a:rPr>
              <a:t> </a:t>
            </a:r>
            <a:r>
              <a:rPr sz="1000" b="0" dirty="0">
                <a:latin typeface="Calibri Light"/>
                <a:cs typeface="Calibri Light"/>
              </a:rPr>
              <a:t>free</a:t>
            </a:r>
            <a:r>
              <a:rPr sz="1000" b="0" spc="-30" dirty="0">
                <a:latin typeface="Calibri Light"/>
                <a:cs typeface="Calibri Light"/>
              </a:rPr>
              <a:t> </a:t>
            </a:r>
            <a:r>
              <a:rPr sz="1000" b="0" spc="-10" dirty="0">
                <a:latin typeface="Calibri Light"/>
                <a:cs typeface="Calibri Light"/>
              </a:rPr>
              <a:t>review</a:t>
            </a:r>
            <a:r>
              <a:rPr sz="1000" b="0" spc="-30" dirty="0">
                <a:latin typeface="Calibri Light"/>
                <a:cs typeface="Calibri Light"/>
              </a:rPr>
              <a:t> </a:t>
            </a:r>
            <a:r>
              <a:rPr sz="1000" b="0" dirty="0">
                <a:latin typeface="Calibri Light"/>
                <a:cs typeface="Calibri Light"/>
              </a:rPr>
              <a:t>to</a:t>
            </a:r>
            <a:r>
              <a:rPr sz="1000" b="0" spc="-30" dirty="0">
                <a:latin typeface="Calibri Light"/>
                <a:cs typeface="Calibri Light"/>
              </a:rPr>
              <a:t> </a:t>
            </a:r>
            <a:r>
              <a:rPr sz="1000" b="0" dirty="0">
                <a:latin typeface="Calibri Light"/>
                <a:cs typeface="Calibri Light"/>
              </a:rPr>
              <a:t>discuss,</a:t>
            </a:r>
            <a:r>
              <a:rPr sz="1000" b="0" spc="-25" dirty="0">
                <a:latin typeface="Calibri Light"/>
                <a:cs typeface="Calibri Light"/>
              </a:rPr>
              <a:t> </a:t>
            </a:r>
            <a:r>
              <a:rPr sz="1000" b="0" dirty="0">
                <a:latin typeface="Calibri Light"/>
                <a:cs typeface="Calibri Light"/>
              </a:rPr>
              <a:t>why</a:t>
            </a:r>
            <a:r>
              <a:rPr sz="1000" b="0" spc="-25" dirty="0">
                <a:latin typeface="Calibri Light"/>
                <a:cs typeface="Calibri Light"/>
              </a:rPr>
              <a:t> not</a:t>
            </a:r>
            <a:r>
              <a:rPr sz="1000" b="0" dirty="0">
                <a:latin typeface="Calibri Light"/>
                <a:cs typeface="Calibri Light"/>
              </a:rPr>
              <a:t> book</a:t>
            </a:r>
            <a:r>
              <a:rPr sz="1000" b="0" spc="-25" dirty="0">
                <a:latin typeface="Calibri Light"/>
                <a:cs typeface="Calibri Light"/>
              </a:rPr>
              <a:t> </a:t>
            </a:r>
            <a:r>
              <a:rPr sz="1000" b="0" dirty="0">
                <a:latin typeface="Calibri Light"/>
                <a:cs typeface="Calibri Light"/>
              </a:rPr>
              <a:t>a</a:t>
            </a:r>
            <a:r>
              <a:rPr sz="1000" b="0" spc="-20" dirty="0">
                <a:latin typeface="Calibri Light"/>
                <a:cs typeface="Calibri Light"/>
              </a:rPr>
              <a:t> </a:t>
            </a:r>
            <a:r>
              <a:rPr sz="1000" b="0" dirty="0">
                <a:latin typeface="Calibri Light"/>
                <a:cs typeface="Calibri Light"/>
              </a:rPr>
              <a:t>free</a:t>
            </a:r>
            <a:r>
              <a:rPr sz="1000" b="0" spc="-20" dirty="0">
                <a:latin typeface="Calibri Light"/>
                <a:cs typeface="Calibri Light"/>
              </a:rPr>
              <a:t> </a:t>
            </a:r>
            <a:r>
              <a:rPr sz="1000" b="0" dirty="0">
                <a:latin typeface="Calibri Light"/>
                <a:cs typeface="Calibri Light"/>
              </a:rPr>
              <a:t>initial</a:t>
            </a:r>
            <a:r>
              <a:rPr sz="1000" b="0" spc="-25" dirty="0">
                <a:latin typeface="Calibri Light"/>
                <a:cs typeface="Calibri Light"/>
              </a:rPr>
              <a:t> </a:t>
            </a:r>
            <a:r>
              <a:rPr sz="1000" b="0" spc="-10" dirty="0">
                <a:latin typeface="Calibri Light"/>
                <a:cs typeface="Calibri Light"/>
              </a:rPr>
              <a:t>consultation</a:t>
            </a:r>
            <a:r>
              <a:rPr sz="1000" b="0" spc="-20" dirty="0">
                <a:latin typeface="Calibri Light"/>
                <a:cs typeface="Calibri Light"/>
              </a:rPr>
              <a:t> </a:t>
            </a:r>
            <a:r>
              <a:rPr sz="1000" b="0" dirty="0">
                <a:latin typeface="Calibri Light"/>
                <a:cs typeface="Calibri Light"/>
              </a:rPr>
              <a:t>with</a:t>
            </a:r>
            <a:r>
              <a:rPr sz="1000" b="0" spc="-20" dirty="0">
                <a:latin typeface="Calibri Light"/>
                <a:cs typeface="Calibri Light"/>
              </a:rPr>
              <a:t> </a:t>
            </a:r>
            <a:r>
              <a:rPr sz="1000" b="0" spc="-50" dirty="0">
                <a:latin typeface="Calibri Light"/>
                <a:cs typeface="Calibri Light"/>
              </a:rPr>
              <a:t>a</a:t>
            </a:r>
            <a:r>
              <a:rPr sz="1000" b="0" dirty="0">
                <a:latin typeface="Calibri Light"/>
                <a:cs typeface="Calibri Light"/>
              </a:rPr>
              <a:t> locally</a:t>
            </a:r>
            <a:r>
              <a:rPr sz="1000" b="0" spc="-25" dirty="0">
                <a:latin typeface="Calibri Light"/>
                <a:cs typeface="Calibri Light"/>
              </a:rPr>
              <a:t> </a:t>
            </a:r>
            <a:r>
              <a:rPr sz="1000" b="0" dirty="0">
                <a:latin typeface="Calibri Light"/>
                <a:cs typeface="Calibri Light"/>
              </a:rPr>
              <a:t>based</a:t>
            </a:r>
            <a:r>
              <a:rPr sz="1000" b="0" spc="-25" dirty="0">
                <a:latin typeface="Calibri Light"/>
                <a:cs typeface="Calibri Light"/>
              </a:rPr>
              <a:t> </a:t>
            </a:r>
            <a:r>
              <a:rPr sz="1000" b="0" spc="-10" dirty="0">
                <a:latin typeface="Calibri Light"/>
                <a:cs typeface="Calibri Light"/>
              </a:rPr>
              <a:t>Independent</a:t>
            </a:r>
            <a:r>
              <a:rPr sz="1000" b="0" spc="-20" dirty="0">
                <a:latin typeface="Calibri Light"/>
                <a:cs typeface="Calibri Light"/>
              </a:rPr>
              <a:t> </a:t>
            </a:r>
            <a:r>
              <a:rPr sz="1000" b="0" spc="-10" dirty="0">
                <a:latin typeface="Calibri Light"/>
                <a:cs typeface="Calibri Light"/>
              </a:rPr>
              <a:t>Financial </a:t>
            </a:r>
            <a:r>
              <a:rPr sz="1000" b="0" dirty="0">
                <a:latin typeface="Calibri Light"/>
                <a:cs typeface="Calibri Light"/>
              </a:rPr>
              <a:t>Adviser</a:t>
            </a:r>
            <a:r>
              <a:rPr sz="1000" b="0" spc="-30" dirty="0">
                <a:latin typeface="Calibri Light"/>
                <a:cs typeface="Calibri Light"/>
              </a:rPr>
              <a:t> </a:t>
            </a:r>
            <a:r>
              <a:rPr sz="1000" b="0" dirty="0">
                <a:latin typeface="Calibri Light"/>
                <a:cs typeface="Calibri Light"/>
              </a:rPr>
              <a:t>with</a:t>
            </a:r>
            <a:r>
              <a:rPr sz="1000" b="0" spc="-25" dirty="0">
                <a:latin typeface="Calibri Light"/>
                <a:cs typeface="Calibri Light"/>
              </a:rPr>
              <a:t> </a:t>
            </a:r>
            <a:r>
              <a:rPr sz="1000" b="0" dirty="0">
                <a:latin typeface="Calibri Light"/>
                <a:cs typeface="Calibri Light"/>
              </a:rPr>
              <a:t>over</a:t>
            </a:r>
            <a:r>
              <a:rPr sz="1000" b="0" spc="-25" dirty="0">
                <a:latin typeface="Calibri Light"/>
                <a:cs typeface="Calibri Light"/>
              </a:rPr>
              <a:t> </a:t>
            </a:r>
            <a:r>
              <a:rPr sz="1000" b="0" dirty="0">
                <a:latin typeface="Calibri Light"/>
                <a:cs typeface="Calibri Light"/>
              </a:rPr>
              <a:t>25</a:t>
            </a:r>
            <a:r>
              <a:rPr sz="1000" b="0" spc="-25" dirty="0">
                <a:latin typeface="Calibri Light"/>
                <a:cs typeface="Calibri Light"/>
              </a:rPr>
              <a:t> </a:t>
            </a:r>
            <a:r>
              <a:rPr sz="1000" b="0" spc="-10" dirty="0">
                <a:latin typeface="Calibri Light"/>
                <a:cs typeface="Calibri Light"/>
              </a:rPr>
              <a:t>years</a:t>
            </a:r>
            <a:r>
              <a:rPr sz="1000" b="0" spc="-25" dirty="0">
                <a:latin typeface="Calibri Light"/>
                <a:cs typeface="Calibri Light"/>
              </a:rPr>
              <a:t> </a:t>
            </a:r>
            <a:r>
              <a:rPr sz="1000" b="0" spc="-10" dirty="0">
                <a:latin typeface="Calibri Light"/>
                <a:cs typeface="Calibri Light"/>
              </a:rPr>
              <a:t>experience.</a:t>
            </a:r>
            <a:endParaRPr sz="1000" dirty="0">
              <a:latin typeface="Calibri Light"/>
              <a:cs typeface="Calibri Light"/>
            </a:endParaRPr>
          </a:p>
          <a:p>
            <a:pPr marL="292735" marR="287655" indent="-635" algn="ctr">
              <a:lnSpc>
                <a:spcPct val="100000"/>
              </a:lnSpc>
              <a:spcBef>
                <a:spcPts val="570"/>
              </a:spcBef>
            </a:pPr>
            <a:r>
              <a:rPr sz="1100" b="0" spc="-25" dirty="0">
                <a:latin typeface="Calibri Light"/>
                <a:cs typeface="Calibri Light"/>
              </a:rPr>
              <a:t>Please</a:t>
            </a:r>
            <a:r>
              <a:rPr sz="1100" b="0" spc="-45" dirty="0">
                <a:latin typeface="Calibri Light"/>
                <a:cs typeface="Calibri Light"/>
              </a:rPr>
              <a:t> </a:t>
            </a:r>
            <a:r>
              <a:rPr sz="1100" b="0" spc="-35" dirty="0">
                <a:latin typeface="Calibri Light"/>
                <a:cs typeface="Calibri Light"/>
              </a:rPr>
              <a:t>contact</a:t>
            </a:r>
            <a:r>
              <a:rPr sz="1100" b="0" spc="-40" dirty="0">
                <a:latin typeface="Calibri Light"/>
                <a:cs typeface="Calibri Light"/>
              </a:rPr>
              <a:t> </a:t>
            </a:r>
            <a:r>
              <a:rPr sz="1100" b="1" dirty="0">
                <a:solidFill>
                  <a:srgbClr val="2A2253"/>
                </a:solidFill>
                <a:latin typeface="Calibri"/>
                <a:cs typeface="Calibri"/>
              </a:rPr>
              <a:t>Keith</a:t>
            </a:r>
            <a:r>
              <a:rPr sz="1100" b="1" spc="5" dirty="0">
                <a:solidFill>
                  <a:srgbClr val="2A2253"/>
                </a:solidFill>
                <a:latin typeface="Calibri"/>
                <a:cs typeface="Calibri"/>
              </a:rPr>
              <a:t> </a:t>
            </a:r>
            <a:r>
              <a:rPr sz="1100" b="1" spc="-10" dirty="0">
                <a:solidFill>
                  <a:srgbClr val="2A2253"/>
                </a:solidFill>
                <a:latin typeface="Calibri"/>
                <a:cs typeface="Calibri"/>
              </a:rPr>
              <a:t>Croft</a:t>
            </a:r>
            <a:r>
              <a:rPr sz="1100" b="1" dirty="0">
                <a:solidFill>
                  <a:srgbClr val="2A2253"/>
                </a:solidFill>
                <a:latin typeface="Calibri"/>
                <a:cs typeface="Calibri"/>
              </a:rPr>
              <a:t> </a:t>
            </a:r>
            <a:r>
              <a:rPr sz="1100" b="0" spc="-25" dirty="0">
                <a:latin typeface="Calibri Light"/>
                <a:cs typeface="Calibri Light"/>
              </a:rPr>
              <a:t>on </a:t>
            </a:r>
            <a:r>
              <a:rPr sz="1100" b="1" dirty="0">
                <a:solidFill>
                  <a:srgbClr val="2A2253"/>
                </a:solidFill>
                <a:latin typeface="Calibri"/>
                <a:cs typeface="Calibri"/>
              </a:rPr>
              <a:t>07815</a:t>
            </a:r>
            <a:r>
              <a:rPr sz="1100" b="1" spc="-40" dirty="0">
                <a:solidFill>
                  <a:srgbClr val="2A2253"/>
                </a:solidFill>
                <a:latin typeface="Calibri"/>
                <a:cs typeface="Calibri"/>
              </a:rPr>
              <a:t> </a:t>
            </a:r>
            <a:r>
              <a:rPr sz="1100" b="1" dirty="0">
                <a:solidFill>
                  <a:srgbClr val="2A2253"/>
                </a:solidFill>
                <a:latin typeface="Calibri"/>
                <a:cs typeface="Calibri"/>
              </a:rPr>
              <a:t>075793</a:t>
            </a:r>
            <a:r>
              <a:rPr sz="1100" b="1" spc="-45" dirty="0">
                <a:solidFill>
                  <a:srgbClr val="2A2253"/>
                </a:solidFill>
                <a:latin typeface="Calibri"/>
                <a:cs typeface="Calibri"/>
              </a:rPr>
              <a:t> </a:t>
            </a:r>
            <a:r>
              <a:rPr sz="1100" b="0" spc="-10" dirty="0">
                <a:latin typeface="Calibri Light"/>
                <a:cs typeface="Calibri Light"/>
              </a:rPr>
              <a:t>or</a:t>
            </a:r>
            <a:r>
              <a:rPr sz="1100" b="0" spc="-55" dirty="0">
                <a:latin typeface="Calibri Light"/>
                <a:cs typeface="Calibri Light"/>
              </a:rPr>
              <a:t> </a:t>
            </a:r>
            <a:r>
              <a:rPr sz="1100" b="0" spc="-10" dirty="0">
                <a:latin typeface="Calibri Light"/>
                <a:cs typeface="Calibri Light"/>
              </a:rPr>
              <a:t>email </a:t>
            </a:r>
            <a:r>
              <a:rPr sz="1100" b="1" spc="-10" dirty="0">
                <a:solidFill>
                  <a:srgbClr val="2A2253"/>
                </a:solidFill>
                <a:latin typeface="Calibri"/>
                <a:cs typeface="Calibri"/>
              </a:rPr>
              <a:t>keith@croftandoakes.co.uk </a:t>
            </a:r>
            <a:r>
              <a:rPr sz="1100" b="0" spc="-30" dirty="0">
                <a:latin typeface="Calibri Light"/>
                <a:cs typeface="Calibri Light"/>
              </a:rPr>
              <a:t>to</a:t>
            </a:r>
            <a:r>
              <a:rPr sz="1100" b="0" spc="-20" dirty="0">
                <a:latin typeface="Calibri Light"/>
                <a:cs typeface="Calibri Light"/>
              </a:rPr>
              <a:t> </a:t>
            </a:r>
            <a:r>
              <a:rPr sz="1100" b="0" spc="-30" dirty="0">
                <a:latin typeface="Calibri Light"/>
                <a:cs typeface="Calibri Light"/>
              </a:rPr>
              <a:t>arrange</a:t>
            </a:r>
            <a:r>
              <a:rPr sz="1100" b="0" spc="-20" dirty="0">
                <a:latin typeface="Calibri Light"/>
                <a:cs typeface="Calibri Light"/>
              </a:rPr>
              <a:t> </a:t>
            </a:r>
            <a:r>
              <a:rPr sz="1100" b="0" spc="-30" dirty="0">
                <a:latin typeface="Calibri Light"/>
                <a:cs typeface="Calibri Light"/>
              </a:rPr>
              <a:t>your</a:t>
            </a:r>
            <a:r>
              <a:rPr sz="1100" b="0" spc="-15" dirty="0">
                <a:latin typeface="Calibri Light"/>
                <a:cs typeface="Calibri Light"/>
              </a:rPr>
              <a:t> </a:t>
            </a:r>
            <a:r>
              <a:rPr sz="1100" b="0" spc="-25" dirty="0">
                <a:latin typeface="Calibri Light"/>
                <a:cs typeface="Calibri Light"/>
              </a:rPr>
              <a:t>appointment.</a:t>
            </a:r>
            <a:endParaRPr sz="1100" dirty="0">
              <a:latin typeface="Calibri Light"/>
              <a:cs typeface="Calibri Light"/>
            </a:endParaRPr>
          </a:p>
          <a:p>
            <a:pPr algn="ctr">
              <a:lnSpc>
                <a:spcPct val="100000"/>
              </a:lnSpc>
              <a:spcBef>
                <a:spcPts val="320"/>
              </a:spcBef>
            </a:pPr>
            <a:r>
              <a:rPr sz="1300" b="1" spc="-10" dirty="0">
                <a:solidFill>
                  <a:srgbClr val="2A2253"/>
                </a:solidFill>
                <a:latin typeface="Calibri"/>
                <a:cs typeface="Calibri"/>
              </a:rPr>
              <a:t>www.croftandoakes.co.uk</a:t>
            </a:r>
            <a:endParaRPr sz="1300" dirty="0">
              <a:latin typeface="Calibri"/>
              <a:cs typeface="Calibri"/>
            </a:endParaRPr>
          </a:p>
          <a:p>
            <a:pPr algn="ctr">
              <a:lnSpc>
                <a:spcPts val="1075"/>
              </a:lnSpc>
              <a:spcBef>
                <a:spcPts val="305"/>
              </a:spcBef>
            </a:pPr>
            <a:r>
              <a:rPr sz="900" b="0" spc="-20" dirty="0">
                <a:latin typeface="Calibri Light"/>
                <a:cs typeface="Calibri Light"/>
              </a:rPr>
              <a:t>R</a:t>
            </a:r>
            <a:r>
              <a:rPr sz="850" b="0" spc="-20" dirty="0">
                <a:latin typeface="Calibri Light"/>
                <a:cs typeface="Calibri Light"/>
              </a:rPr>
              <a:t>egistered</a:t>
            </a:r>
            <a:r>
              <a:rPr sz="850" b="0" spc="35" dirty="0">
                <a:latin typeface="Calibri Light"/>
                <a:cs typeface="Calibri Light"/>
              </a:rPr>
              <a:t> </a:t>
            </a:r>
            <a:r>
              <a:rPr sz="850" b="0" spc="-10" dirty="0">
                <a:latin typeface="Calibri Light"/>
                <a:cs typeface="Calibri Light"/>
              </a:rPr>
              <a:t>office</a:t>
            </a:r>
            <a:endParaRPr sz="850" dirty="0">
              <a:latin typeface="Calibri Light"/>
              <a:cs typeface="Calibri Light"/>
            </a:endParaRPr>
          </a:p>
          <a:p>
            <a:pPr marL="286385" marR="278765" algn="ctr">
              <a:lnSpc>
                <a:spcPts val="1019"/>
              </a:lnSpc>
              <a:spcBef>
                <a:spcPts val="30"/>
              </a:spcBef>
            </a:pPr>
            <a:r>
              <a:rPr sz="850" b="0" spc="-10" dirty="0">
                <a:latin typeface="Calibri Light"/>
                <a:cs typeface="Calibri Light"/>
              </a:rPr>
              <a:t>Suite</a:t>
            </a:r>
            <a:r>
              <a:rPr sz="850" b="0" dirty="0">
                <a:latin typeface="Calibri Light"/>
                <a:cs typeface="Calibri Light"/>
              </a:rPr>
              <a:t> 7 </a:t>
            </a:r>
            <a:r>
              <a:rPr sz="850" b="0" spc="-10" dirty="0">
                <a:latin typeface="Calibri Light"/>
                <a:cs typeface="Calibri Light"/>
              </a:rPr>
              <a:t>Business</a:t>
            </a:r>
            <a:r>
              <a:rPr sz="850" b="0" dirty="0">
                <a:latin typeface="Calibri Light"/>
                <a:cs typeface="Calibri Light"/>
              </a:rPr>
              <a:t> </a:t>
            </a:r>
            <a:r>
              <a:rPr sz="850" b="0" spc="-20" dirty="0">
                <a:latin typeface="Calibri Light"/>
                <a:cs typeface="Calibri Light"/>
              </a:rPr>
              <a:t>Development</a:t>
            </a:r>
            <a:r>
              <a:rPr sz="850" b="0" dirty="0">
                <a:latin typeface="Calibri Light"/>
                <a:cs typeface="Calibri Light"/>
              </a:rPr>
              <a:t> </a:t>
            </a:r>
            <a:r>
              <a:rPr sz="850" b="0" spc="-10" dirty="0">
                <a:latin typeface="Calibri Light"/>
                <a:cs typeface="Calibri Light"/>
              </a:rPr>
              <a:t>Centre,</a:t>
            </a:r>
            <a:r>
              <a:rPr sz="850" b="0" spc="500" dirty="0">
                <a:latin typeface="Calibri Light"/>
                <a:cs typeface="Calibri Light"/>
              </a:rPr>
              <a:t> </a:t>
            </a:r>
            <a:r>
              <a:rPr sz="850" b="0" spc="-20" dirty="0">
                <a:latin typeface="Calibri Light"/>
                <a:cs typeface="Calibri Light"/>
              </a:rPr>
              <a:t>Stafford</a:t>
            </a:r>
            <a:r>
              <a:rPr sz="850" b="0" spc="-10" dirty="0">
                <a:latin typeface="Calibri Light"/>
                <a:cs typeface="Calibri Light"/>
              </a:rPr>
              <a:t> </a:t>
            </a:r>
            <a:r>
              <a:rPr sz="850" b="0" spc="-20" dirty="0">
                <a:latin typeface="Calibri Light"/>
                <a:cs typeface="Calibri Light"/>
              </a:rPr>
              <a:t>Park</a:t>
            </a:r>
            <a:r>
              <a:rPr sz="850" b="0" spc="-5" dirty="0">
                <a:latin typeface="Calibri Light"/>
                <a:cs typeface="Calibri Light"/>
              </a:rPr>
              <a:t> </a:t>
            </a:r>
            <a:r>
              <a:rPr sz="850" b="0" dirty="0">
                <a:latin typeface="Calibri Light"/>
                <a:cs typeface="Calibri Light"/>
              </a:rPr>
              <a:t>4,</a:t>
            </a:r>
            <a:r>
              <a:rPr sz="850" b="0" spc="-5" dirty="0">
                <a:latin typeface="Calibri Light"/>
                <a:cs typeface="Calibri Light"/>
              </a:rPr>
              <a:t> </a:t>
            </a:r>
            <a:r>
              <a:rPr sz="850" b="0" spc="-30" dirty="0">
                <a:latin typeface="Calibri Light"/>
                <a:cs typeface="Calibri Light"/>
              </a:rPr>
              <a:t>Telford,</a:t>
            </a:r>
            <a:r>
              <a:rPr sz="850" b="0" spc="-5" dirty="0">
                <a:latin typeface="Calibri Light"/>
                <a:cs typeface="Calibri Light"/>
              </a:rPr>
              <a:t> </a:t>
            </a:r>
            <a:r>
              <a:rPr sz="850" b="0" dirty="0">
                <a:latin typeface="Calibri Light"/>
                <a:cs typeface="Calibri Light"/>
              </a:rPr>
              <a:t>TF3</a:t>
            </a:r>
            <a:r>
              <a:rPr sz="850" b="0" spc="-5" dirty="0">
                <a:latin typeface="Calibri Light"/>
                <a:cs typeface="Calibri Light"/>
              </a:rPr>
              <a:t> </a:t>
            </a:r>
            <a:r>
              <a:rPr sz="850" b="0" spc="-25" dirty="0">
                <a:latin typeface="Calibri Light"/>
                <a:cs typeface="Calibri Light"/>
              </a:rPr>
              <a:t>3BA</a:t>
            </a:r>
            <a:endParaRPr sz="850" dirty="0">
              <a:latin typeface="Calibri Light"/>
              <a:cs typeface="Calibri Light"/>
            </a:endParaRPr>
          </a:p>
        </p:txBody>
      </p:sp>
      <p:pic>
        <p:nvPicPr>
          <p:cNvPr id="3" name="object 3">
            <a:hlinkClick r:id="rId3"/>
          </p:cNvPr>
          <p:cNvPicPr/>
          <p:nvPr/>
        </p:nvPicPr>
        <p:blipFill>
          <a:blip r:embed="rId4" cstate="print"/>
          <a:stretch>
            <a:fillRect/>
          </a:stretch>
        </p:blipFill>
        <p:spPr>
          <a:xfrm>
            <a:off x="5125984" y="393395"/>
            <a:ext cx="1999346" cy="775197"/>
          </a:xfrm>
          <a:prstGeom prst="rect">
            <a:avLst/>
          </a:prstGeom>
        </p:spPr>
      </p:pic>
      <p:pic>
        <p:nvPicPr>
          <p:cNvPr id="4" name="object 4">
            <a:hlinkClick r:id="rId3"/>
          </p:cNvPr>
          <p:cNvPicPr/>
          <p:nvPr/>
        </p:nvPicPr>
        <p:blipFill>
          <a:blip r:embed="rId5" cstate="print"/>
          <a:stretch>
            <a:fillRect/>
          </a:stretch>
        </p:blipFill>
        <p:spPr>
          <a:xfrm>
            <a:off x="5965563" y="4466450"/>
            <a:ext cx="338462" cy="344206"/>
          </a:xfrm>
          <a:prstGeom prst="rect">
            <a:avLst/>
          </a:prstGeom>
        </p:spPr>
      </p:pic>
      <p:sp>
        <p:nvSpPr>
          <p:cNvPr id="5" name="object 5"/>
          <p:cNvSpPr txBox="1"/>
          <p:nvPr/>
        </p:nvSpPr>
        <p:spPr>
          <a:xfrm>
            <a:off x="2666098" y="5121605"/>
            <a:ext cx="2260600" cy="3188052"/>
          </a:xfrm>
          <a:prstGeom prst="rect">
            <a:avLst/>
          </a:prstGeom>
          <a:ln w="25400">
            <a:solidFill>
              <a:srgbClr val="006533"/>
            </a:solidFill>
          </a:ln>
        </p:spPr>
        <p:txBody>
          <a:bodyPr vert="horz" wrap="square" lIns="0" tIns="0" rIns="0" bIns="0" rtlCol="0">
            <a:spAutoFit/>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1320"/>
              </a:spcBef>
            </a:pPr>
            <a:endParaRPr sz="1200" dirty="0">
              <a:latin typeface="Times New Roman"/>
              <a:cs typeface="Times New Roman"/>
            </a:endParaRPr>
          </a:p>
          <a:p>
            <a:pPr marL="281305" marR="274955" indent="-1270" algn="ctr">
              <a:lnSpc>
                <a:spcPts val="1100"/>
              </a:lnSpc>
            </a:pPr>
            <a:r>
              <a:rPr sz="1100" spc="60" dirty="0">
                <a:solidFill>
                  <a:srgbClr val="006533"/>
                </a:solidFill>
                <a:latin typeface="Calibri"/>
                <a:cs typeface="Calibri"/>
              </a:rPr>
              <a:t>Agricultural Merchants and Garden Machinery Sales, Service and Repair</a:t>
            </a:r>
            <a:endParaRPr sz="1100" spc="60" dirty="0">
              <a:latin typeface="Calibri"/>
              <a:cs typeface="Calibri"/>
            </a:endParaRPr>
          </a:p>
          <a:p>
            <a:pPr marL="79375" marR="71755" algn="ctr">
              <a:lnSpc>
                <a:spcPts val="1100"/>
              </a:lnSpc>
              <a:spcBef>
                <a:spcPts val="225"/>
              </a:spcBef>
            </a:pPr>
            <a:r>
              <a:rPr sz="1000" b="0" spc="-85" dirty="0">
                <a:latin typeface="Calibri Light"/>
                <a:cs typeface="Calibri Light"/>
              </a:rPr>
              <a:t>Husqvarna</a:t>
            </a:r>
            <a:r>
              <a:rPr sz="1000" b="0" dirty="0">
                <a:latin typeface="Calibri Light"/>
                <a:cs typeface="Calibri Light"/>
              </a:rPr>
              <a:t> </a:t>
            </a:r>
            <a:r>
              <a:rPr sz="1000" b="0" spc="-95" dirty="0">
                <a:latin typeface="Calibri Light"/>
                <a:cs typeface="Calibri Light"/>
              </a:rPr>
              <a:t>Automower®</a:t>
            </a:r>
            <a:r>
              <a:rPr sz="1000" b="0" spc="5" dirty="0">
                <a:latin typeface="Calibri Light"/>
                <a:cs typeface="Calibri Light"/>
              </a:rPr>
              <a:t> </a:t>
            </a:r>
            <a:r>
              <a:rPr sz="1000" b="0" spc="-70" dirty="0">
                <a:solidFill>
                  <a:srgbClr val="006533"/>
                </a:solidFill>
                <a:latin typeface="Calibri Light"/>
                <a:cs typeface="Calibri Light"/>
              </a:rPr>
              <a:t>•</a:t>
            </a:r>
            <a:r>
              <a:rPr sz="1000" b="0" dirty="0">
                <a:solidFill>
                  <a:srgbClr val="006533"/>
                </a:solidFill>
                <a:latin typeface="Calibri Light"/>
                <a:cs typeface="Calibri Light"/>
              </a:rPr>
              <a:t> </a:t>
            </a:r>
            <a:r>
              <a:rPr sz="1000" b="0" spc="-70" dirty="0">
                <a:latin typeface="Calibri Light"/>
                <a:cs typeface="Calibri Light"/>
              </a:rPr>
              <a:t>Specialist</a:t>
            </a:r>
            <a:r>
              <a:rPr sz="1000" b="0" spc="5" dirty="0">
                <a:latin typeface="Calibri Light"/>
                <a:cs typeface="Calibri Light"/>
              </a:rPr>
              <a:t> </a:t>
            </a:r>
            <a:r>
              <a:rPr sz="1000" b="0" spc="-80" dirty="0">
                <a:latin typeface="Calibri Light"/>
                <a:cs typeface="Calibri Light"/>
              </a:rPr>
              <a:t>Animal</a:t>
            </a:r>
            <a:r>
              <a:rPr sz="1000" b="0" dirty="0">
                <a:latin typeface="Calibri Light"/>
                <a:cs typeface="Calibri Light"/>
              </a:rPr>
              <a:t> </a:t>
            </a:r>
            <a:r>
              <a:rPr sz="1000" b="0" spc="-55" dirty="0">
                <a:latin typeface="Calibri Light"/>
                <a:cs typeface="Calibri Light"/>
              </a:rPr>
              <a:t>feed</a:t>
            </a:r>
            <a:r>
              <a:rPr sz="1000" b="0" spc="500" dirty="0">
                <a:latin typeface="Calibri Light"/>
                <a:cs typeface="Calibri Light"/>
              </a:rPr>
              <a:t> </a:t>
            </a:r>
            <a:r>
              <a:rPr sz="1000" b="0" spc="-85" dirty="0">
                <a:latin typeface="Calibri Light"/>
                <a:cs typeface="Calibri Light"/>
              </a:rPr>
              <a:t>Garden</a:t>
            </a:r>
            <a:r>
              <a:rPr sz="1000" b="0" spc="-25" dirty="0">
                <a:latin typeface="Calibri Light"/>
                <a:cs typeface="Calibri Light"/>
              </a:rPr>
              <a:t> </a:t>
            </a:r>
            <a:r>
              <a:rPr sz="1000" b="0" spc="-90" dirty="0">
                <a:latin typeface="Calibri Light"/>
                <a:cs typeface="Calibri Light"/>
              </a:rPr>
              <a:t>Tools</a:t>
            </a:r>
            <a:r>
              <a:rPr sz="1000" b="0" spc="-25" dirty="0">
                <a:latin typeface="Calibri Light"/>
                <a:cs typeface="Calibri Light"/>
              </a:rPr>
              <a:t> </a:t>
            </a:r>
            <a:r>
              <a:rPr sz="1000" b="0" spc="-85" dirty="0">
                <a:latin typeface="Calibri Light"/>
                <a:cs typeface="Calibri Light"/>
              </a:rPr>
              <a:t>and</a:t>
            </a:r>
            <a:r>
              <a:rPr sz="1000" b="0" spc="-20" dirty="0">
                <a:latin typeface="Calibri Light"/>
                <a:cs typeface="Calibri Light"/>
              </a:rPr>
              <a:t> </a:t>
            </a:r>
            <a:r>
              <a:rPr sz="1000" b="0" spc="-90" dirty="0">
                <a:latin typeface="Calibri Light"/>
                <a:cs typeface="Calibri Light"/>
              </a:rPr>
              <a:t>Compost</a:t>
            </a:r>
            <a:r>
              <a:rPr sz="1000" b="0" spc="-25" dirty="0">
                <a:latin typeface="Calibri Light"/>
                <a:cs typeface="Calibri Light"/>
              </a:rPr>
              <a:t> </a:t>
            </a:r>
            <a:r>
              <a:rPr sz="1000" b="0" spc="-75" dirty="0">
                <a:solidFill>
                  <a:srgbClr val="006533"/>
                </a:solidFill>
                <a:latin typeface="Calibri Light"/>
                <a:cs typeface="Calibri Light"/>
              </a:rPr>
              <a:t>•</a:t>
            </a:r>
            <a:r>
              <a:rPr sz="1000" b="0" spc="-30" dirty="0">
                <a:solidFill>
                  <a:srgbClr val="006533"/>
                </a:solidFill>
                <a:latin typeface="Calibri Light"/>
                <a:cs typeface="Calibri Light"/>
              </a:rPr>
              <a:t> </a:t>
            </a:r>
            <a:r>
              <a:rPr sz="1000" b="0" spc="-75" dirty="0">
                <a:latin typeface="Calibri Light"/>
                <a:cs typeface="Calibri Light"/>
              </a:rPr>
              <a:t>Calor</a:t>
            </a:r>
            <a:r>
              <a:rPr sz="1000" b="0" spc="-20" dirty="0">
                <a:latin typeface="Calibri Light"/>
                <a:cs typeface="Calibri Light"/>
              </a:rPr>
              <a:t> </a:t>
            </a:r>
            <a:r>
              <a:rPr sz="1000" b="0" spc="-80" dirty="0">
                <a:latin typeface="Calibri Light"/>
                <a:cs typeface="Calibri Light"/>
              </a:rPr>
              <a:t>Gas</a:t>
            </a:r>
            <a:r>
              <a:rPr sz="1000" b="0" spc="-25" dirty="0">
                <a:latin typeface="Calibri Light"/>
                <a:cs typeface="Calibri Light"/>
              </a:rPr>
              <a:t> </a:t>
            </a:r>
            <a:r>
              <a:rPr sz="1000" b="0" spc="-60" dirty="0">
                <a:latin typeface="Calibri Light"/>
                <a:cs typeface="Calibri Light"/>
              </a:rPr>
              <a:t>Cylinders</a:t>
            </a:r>
            <a:r>
              <a:rPr sz="1000" b="0" spc="500" dirty="0">
                <a:latin typeface="Calibri Light"/>
                <a:cs typeface="Calibri Light"/>
              </a:rPr>
              <a:t> </a:t>
            </a:r>
            <a:r>
              <a:rPr sz="1000" b="0" spc="-80" dirty="0">
                <a:latin typeface="Calibri Light"/>
                <a:cs typeface="Calibri Light"/>
              </a:rPr>
              <a:t>Animal</a:t>
            </a:r>
            <a:r>
              <a:rPr sz="1000" b="0" spc="-20" dirty="0">
                <a:latin typeface="Calibri Light"/>
                <a:cs typeface="Calibri Light"/>
              </a:rPr>
              <a:t> </a:t>
            </a:r>
            <a:r>
              <a:rPr sz="1000" b="0" spc="-75" dirty="0">
                <a:latin typeface="Calibri Light"/>
                <a:cs typeface="Calibri Light"/>
              </a:rPr>
              <a:t>Health</a:t>
            </a:r>
            <a:r>
              <a:rPr sz="1000" b="0" spc="-20" dirty="0">
                <a:latin typeface="Calibri Light"/>
                <a:cs typeface="Calibri Light"/>
              </a:rPr>
              <a:t> </a:t>
            </a:r>
            <a:r>
              <a:rPr sz="1000" b="0" spc="-80" dirty="0">
                <a:latin typeface="Calibri Light"/>
                <a:cs typeface="Calibri Light"/>
              </a:rPr>
              <a:t>Products</a:t>
            </a:r>
            <a:r>
              <a:rPr sz="1000" b="0" spc="-20" dirty="0">
                <a:latin typeface="Calibri Light"/>
                <a:cs typeface="Calibri Light"/>
              </a:rPr>
              <a:t> </a:t>
            </a:r>
            <a:r>
              <a:rPr sz="1000" b="0" spc="-75" dirty="0">
                <a:solidFill>
                  <a:srgbClr val="006533"/>
                </a:solidFill>
                <a:latin typeface="Calibri Light"/>
                <a:cs typeface="Calibri Light"/>
              </a:rPr>
              <a:t>•</a:t>
            </a:r>
            <a:r>
              <a:rPr sz="1000" b="0" spc="-20" dirty="0">
                <a:solidFill>
                  <a:srgbClr val="006533"/>
                </a:solidFill>
                <a:latin typeface="Calibri Light"/>
                <a:cs typeface="Calibri Light"/>
              </a:rPr>
              <a:t> </a:t>
            </a:r>
            <a:r>
              <a:rPr sz="1000" b="0" spc="-80" dirty="0">
                <a:latin typeface="Calibri Light"/>
                <a:cs typeface="Calibri Light"/>
              </a:rPr>
              <a:t>Fencing</a:t>
            </a:r>
            <a:r>
              <a:rPr sz="1000" b="0" spc="-20" dirty="0">
                <a:latin typeface="Calibri Light"/>
                <a:cs typeface="Calibri Light"/>
              </a:rPr>
              <a:t> </a:t>
            </a:r>
            <a:r>
              <a:rPr sz="1000" b="0" spc="-10" dirty="0">
                <a:latin typeface="Calibri Light"/>
                <a:cs typeface="Calibri Light"/>
              </a:rPr>
              <a:t>Materials </a:t>
            </a:r>
            <a:r>
              <a:rPr sz="1000" b="0" spc="-85" dirty="0">
                <a:latin typeface="Calibri Light"/>
                <a:cs typeface="Calibri Light"/>
              </a:rPr>
              <a:t>Equine</a:t>
            </a:r>
            <a:r>
              <a:rPr sz="1000" b="0" spc="-20" dirty="0">
                <a:latin typeface="Calibri Light"/>
                <a:cs typeface="Calibri Light"/>
              </a:rPr>
              <a:t> </a:t>
            </a:r>
            <a:r>
              <a:rPr sz="1000" b="0" spc="-75" dirty="0">
                <a:latin typeface="Calibri Light"/>
                <a:cs typeface="Calibri Light"/>
              </a:rPr>
              <a:t>Supplies</a:t>
            </a:r>
            <a:r>
              <a:rPr sz="1000" b="0" spc="-15" dirty="0">
                <a:latin typeface="Calibri Light"/>
                <a:cs typeface="Calibri Light"/>
              </a:rPr>
              <a:t> </a:t>
            </a:r>
            <a:r>
              <a:rPr sz="1000" b="0" spc="-70" dirty="0">
                <a:solidFill>
                  <a:srgbClr val="006533"/>
                </a:solidFill>
                <a:latin typeface="Calibri Light"/>
                <a:cs typeface="Calibri Light"/>
              </a:rPr>
              <a:t>•</a:t>
            </a:r>
            <a:r>
              <a:rPr sz="1000" b="0" spc="-20" dirty="0">
                <a:solidFill>
                  <a:srgbClr val="006533"/>
                </a:solidFill>
                <a:latin typeface="Calibri Light"/>
                <a:cs typeface="Calibri Light"/>
              </a:rPr>
              <a:t> </a:t>
            </a:r>
            <a:r>
              <a:rPr sz="1000" b="0" spc="-80" dirty="0">
                <a:latin typeface="Calibri Light"/>
                <a:cs typeface="Calibri Light"/>
              </a:rPr>
              <a:t>Shavings</a:t>
            </a:r>
            <a:r>
              <a:rPr sz="1000" b="0" spc="-15" dirty="0">
                <a:latin typeface="Calibri Light"/>
                <a:cs typeface="Calibri Light"/>
              </a:rPr>
              <a:t> </a:t>
            </a:r>
            <a:r>
              <a:rPr sz="1000" b="0" spc="-70" dirty="0">
                <a:solidFill>
                  <a:srgbClr val="006533"/>
                </a:solidFill>
                <a:latin typeface="Calibri Light"/>
                <a:cs typeface="Calibri Light"/>
              </a:rPr>
              <a:t>•</a:t>
            </a:r>
            <a:r>
              <a:rPr sz="1000" b="0" spc="-15" dirty="0">
                <a:solidFill>
                  <a:srgbClr val="006533"/>
                </a:solidFill>
                <a:latin typeface="Calibri Light"/>
                <a:cs typeface="Calibri Light"/>
              </a:rPr>
              <a:t> </a:t>
            </a:r>
            <a:r>
              <a:rPr sz="1000" b="0" spc="-20" dirty="0">
                <a:latin typeface="Calibri Light"/>
                <a:cs typeface="Calibri Light"/>
              </a:rPr>
              <a:t>Coal</a:t>
            </a:r>
            <a:endParaRPr sz="1000" dirty="0">
              <a:latin typeface="Calibri Light"/>
              <a:cs typeface="Calibri Light"/>
            </a:endParaRPr>
          </a:p>
          <a:p>
            <a:pPr algn="ctr">
              <a:lnSpc>
                <a:spcPts val="1100"/>
              </a:lnSpc>
            </a:pPr>
            <a:r>
              <a:rPr sz="1000" b="0" spc="-85" dirty="0">
                <a:latin typeface="Calibri Light"/>
                <a:cs typeface="Calibri Light"/>
              </a:rPr>
              <a:t>and</a:t>
            </a:r>
            <a:r>
              <a:rPr sz="1000" b="0" spc="-25" dirty="0">
                <a:latin typeface="Calibri Light"/>
                <a:cs typeface="Calibri Light"/>
              </a:rPr>
              <a:t> </a:t>
            </a:r>
            <a:r>
              <a:rPr sz="1000" b="0" spc="-95" dirty="0">
                <a:latin typeface="Calibri Light"/>
                <a:cs typeface="Calibri Light"/>
              </a:rPr>
              <a:t>much</a:t>
            </a:r>
            <a:r>
              <a:rPr sz="1000" b="0" spc="-20" dirty="0">
                <a:latin typeface="Calibri Light"/>
                <a:cs typeface="Calibri Light"/>
              </a:rPr>
              <a:t> </a:t>
            </a:r>
            <a:r>
              <a:rPr sz="1000" b="0" spc="-95" dirty="0">
                <a:latin typeface="Calibri Light"/>
                <a:cs typeface="Calibri Light"/>
              </a:rPr>
              <a:t>much</a:t>
            </a:r>
            <a:r>
              <a:rPr sz="1000" b="0" spc="-20" dirty="0">
                <a:latin typeface="Calibri Light"/>
                <a:cs typeface="Calibri Light"/>
              </a:rPr>
              <a:t> more</a:t>
            </a:r>
            <a:endParaRPr sz="1000" dirty="0">
              <a:latin typeface="Calibri Light"/>
              <a:cs typeface="Calibri Light"/>
            </a:endParaRPr>
          </a:p>
          <a:p>
            <a:pPr algn="ctr">
              <a:lnSpc>
                <a:spcPct val="100000"/>
              </a:lnSpc>
              <a:spcBef>
                <a:spcPts val="370"/>
              </a:spcBef>
            </a:pPr>
            <a:r>
              <a:rPr sz="1000" spc="-80" dirty="0">
                <a:latin typeface="Calibri"/>
                <a:cs typeface="Calibri"/>
              </a:rPr>
              <a:t>Free</a:t>
            </a:r>
            <a:r>
              <a:rPr sz="1000" spc="-30" dirty="0">
                <a:latin typeface="Calibri"/>
                <a:cs typeface="Calibri"/>
              </a:rPr>
              <a:t> </a:t>
            </a:r>
            <a:r>
              <a:rPr sz="1000" spc="-65" dirty="0">
                <a:latin typeface="Calibri"/>
                <a:cs typeface="Calibri"/>
              </a:rPr>
              <a:t>local</a:t>
            </a:r>
            <a:r>
              <a:rPr sz="1000" spc="-25" dirty="0">
                <a:latin typeface="Calibri"/>
                <a:cs typeface="Calibri"/>
              </a:rPr>
              <a:t> </a:t>
            </a:r>
            <a:r>
              <a:rPr sz="1000" spc="-70" dirty="0">
                <a:latin typeface="Calibri"/>
                <a:cs typeface="Calibri"/>
              </a:rPr>
              <a:t>Delivery</a:t>
            </a:r>
            <a:r>
              <a:rPr sz="1000" spc="-25" dirty="0">
                <a:latin typeface="Calibri"/>
                <a:cs typeface="Calibri"/>
              </a:rPr>
              <a:t> </a:t>
            </a:r>
            <a:r>
              <a:rPr sz="1000" spc="-70" dirty="0">
                <a:latin typeface="Calibri"/>
                <a:cs typeface="Calibri"/>
              </a:rPr>
              <a:t>Service</a:t>
            </a:r>
            <a:r>
              <a:rPr sz="1000" spc="-25" dirty="0">
                <a:latin typeface="Calibri"/>
                <a:cs typeface="Calibri"/>
              </a:rPr>
              <a:t> </a:t>
            </a:r>
            <a:r>
              <a:rPr sz="1000" spc="-65" dirty="0">
                <a:solidFill>
                  <a:srgbClr val="006533"/>
                </a:solidFill>
                <a:latin typeface="Calibri"/>
                <a:cs typeface="Calibri"/>
              </a:rPr>
              <a:t>|</a:t>
            </a:r>
            <a:r>
              <a:rPr sz="1000" spc="-25" dirty="0">
                <a:solidFill>
                  <a:srgbClr val="006533"/>
                </a:solidFill>
                <a:latin typeface="Calibri"/>
                <a:cs typeface="Calibri"/>
              </a:rPr>
              <a:t> </a:t>
            </a:r>
            <a:r>
              <a:rPr sz="1000" spc="-90" dirty="0">
                <a:latin typeface="Calibri"/>
                <a:cs typeface="Calibri"/>
              </a:rPr>
              <a:t>Open</a:t>
            </a:r>
            <a:r>
              <a:rPr sz="1000" spc="-30" dirty="0">
                <a:latin typeface="Calibri"/>
                <a:cs typeface="Calibri"/>
              </a:rPr>
              <a:t> </a:t>
            </a:r>
            <a:r>
              <a:rPr sz="1000" spc="-70" dirty="0">
                <a:latin typeface="Calibri"/>
                <a:cs typeface="Calibri"/>
              </a:rPr>
              <a:t>to</a:t>
            </a:r>
            <a:r>
              <a:rPr sz="1000" spc="-25" dirty="0">
                <a:latin typeface="Calibri"/>
                <a:cs typeface="Calibri"/>
              </a:rPr>
              <a:t> </a:t>
            </a:r>
            <a:r>
              <a:rPr sz="1000" spc="-75" dirty="0">
                <a:latin typeface="Calibri"/>
                <a:cs typeface="Calibri"/>
              </a:rPr>
              <a:t>the</a:t>
            </a:r>
            <a:r>
              <a:rPr sz="1000" spc="-25" dirty="0">
                <a:latin typeface="Calibri"/>
                <a:cs typeface="Calibri"/>
              </a:rPr>
              <a:t> </a:t>
            </a:r>
            <a:r>
              <a:rPr sz="1000" spc="-10" dirty="0">
                <a:latin typeface="Calibri"/>
                <a:cs typeface="Calibri"/>
              </a:rPr>
              <a:t>Public</a:t>
            </a:r>
            <a:endParaRPr sz="1000" dirty="0">
              <a:latin typeface="Calibri"/>
              <a:cs typeface="Calibri"/>
            </a:endParaRPr>
          </a:p>
          <a:p>
            <a:pPr algn="ctr">
              <a:lnSpc>
                <a:spcPct val="100000"/>
              </a:lnSpc>
              <a:spcBef>
                <a:spcPts val="260"/>
              </a:spcBef>
            </a:pPr>
            <a:r>
              <a:rPr sz="900" spc="-70" dirty="0">
                <a:latin typeface="Calibri"/>
                <a:cs typeface="Calibri"/>
              </a:rPr>
              <a:t>Unit</a:t>
            </a:r>
            <a:r>
              <a:rPr sz="900" spc="-10" dirty="0">
                <a:latin typeface="Calibri"/>
                <a:cs typeface="Calibri"/>
              </a:rPr>
              <a:t> </a:t>
            </a:r>
            <a:r>
              <a:rPr sz="900" spc="-60" dirty="0">
                <a:latin typeface="Calibri"/>
                <a:cs typeface="Calibri"/>
              </a:rPr>
              <a:t>85,</a:t>
            </a:r>
            <a:r>
              <a:rPr sz="900" spc="-5" dirty="0">
                <a:latin typeface="Calibri"/>
                <a:cs typeface="Calibri"/>
              </a:rPr>
              <a:t> </a:t>
            </a:r>
            <a:r>
              <a:rPr sz="900" spc="-80" dirty="0">
                <a:latin typeface="Calibri"/>
                <a:cs typeface="Calibri"/>
              </a:rPr>
              <a:t>Condover</a:t>
            </a:r>
            <a:r>
              <a:rPr sz="900" spc="-10" dirty="0">
                <a:latin typeface="Calibri"/>
                <a:cs typeface="Calibri"/>
              </a:rPr>
              <a:t> </a:t>
            </a:r>
            <a:r>
              <a:rPr sz="900" spc="-65" dirty="0">
                <a:latin typeface="Calibri"/>
                <a:cs typeface="Calibri"/>
              </a:rPr>
              <a:t>Ind.</a:t>
            </a:r>
            <a:r>
              <a:rPr sz="900" spc="-5" dirty="0">
                <a:latin typeface="Calibri"/>
                <a:cs typeface="Calibri"/>
              </a:rPr>
              <a:t> </a:t>
            </a:r>
            <a:r>
              <a:rPr sz="900" spc="-70" dirty="0">
                <a:latin typeface="Calibri"/>
                <a:cs typeface="Calibri"/>
              </a:rPr>
              <a:t>Estate,</a:t>
            </a:r>
            <a:r>
              <a:rPr sz="900" spc="-5" dirty="0">
                <a:latin typeface="Calibri"/>
                <a:cs typeface="Calibri"/>
              </a:rPr>
              <a:t> </a:t>
            </a:r>
            <a:r>
              <a:rPr sz="900" spc="-75" dirty="0">
                <a:latin typeface="Calibri"/>
                <a:cs typeface="Calibri"/>
              </a:rPr>
              <a:t>Shrewsbury</a:t>
            </a:r>
            <a:r>
              <a:rPr sz="900" spc="-10" dirty="0">
                <a:latin typeface="Calibri"/>
                <a:cs typeface="Calibri"/>
              </a:rPr>
              <a:t> </a:t>
            </a:r>
            <a:r>
              <a:rPr sz="900" spc="-70" dirty="0">
                <a:latin typeface="Calibri"/>
                <a:cs typeface="Calibri"/>
              </a:rPr>
              <a:t>SY5</a:t>
            </a:r>
            <a:r>
              <a:rPr sz="900" spc="-5" dirty="0">
                <a:latin typeface="Calibri"/>
                <a:cs typeface="Calibri"/>
              </a:rPr>
              <a:t> </a:t>
            </a:r>
            <a:r>
              <a:rPr sz="900" spc="-25" dirty="0">
                <a:latin typeface="Calibri"/>
                <a:cs typeface="Calibri"/>
              </a:rPr>
              <a:t>7NH</a:t>
            </a:r>
            <a:endParaRPr sz="900" dirty="0">
              <a:latin typeface="Calibri"/>
              <a:cs typeface="Calibri"/>
            </a:endParaRPr>
          </a:p>
          <a:p>
            <a:pPr marL="102870" marR="95250" algn="ctr">
              <a:lnSpc>
                <a:spcPts val="1200"/>
              </a:lnSpc>
              <a:spcBef>
                <a:spcPts val="345"/>
              </a:spcBef>
            </a:pPr>
            <a:r>
              <a:rPr sz="1050" spc="-90" dirty="0">
                <a:solidFill>
                  <a:srgbClr val="006533"/>
                </a:solidFill>
                <a:latin typeface="Calibri"/>
                <a:cs typeface="Calibri"/>
              </a:rPr>
              <a:t>01743</a:t>
            </a:r>
            <a:r>
              <a:rPr sz="1050" spc="-30" dirty="0">
                <a:solidFill>
                  <a:srgbClr val="006533"/>
                </a:solidFill>
                <a:latin typeface="Calibri"/>
                <a:cs typeface="Calibri"/>
              </a:rPr>
              <a:t> </a:t>
            </a:r>
            <a:r>
              <a:rPr sz="1050" spc="-90" dirty="0">
                <a:solidFill>
                  <a:srgbClr val="006533"/>
                </a:solidFill>
                <a:latin typeface="Calibri"/>
                <a:cs typeface="Calibri"/>
              </a:rPr>
              <a:t>718955</a:t>
            </a:r>
            <a:r>
              <a:rPr sz="1050" spc="-25" dirty="0">
                <a:solidFill>
                  <a:srgbClr val="006533"/>
                </a:solidFill>
                <a:latin typeface="Calibri"/>
                <a:cs typeface="Calibri"/>
              </a:rPr>
              <a:t> </a:t>
            </a:r>
            <a:r>
              <a:rPr sz="1050" spc="-70" dirty="0">
                <a:latin typeface="Calibri"/>
                <a:cs typeface="Calibri"/>
              </a:rPr>
              <a:t>|</a:t>
            </a:r>
            <a:r>
              <a:rPr sz="1050" spc="-30" dirty="0">
                <a:latin typeface="Calibri"/>
                <a:cs typeface="Calibri"/>
              </a:rPr>
              <a:t> </a:t>
            </a:r>
            <a:r>
              <a:rPr sz="1050" spc="-80" dirty="0">
                <a:solidFill>
                  <a:srgbClr val="006533"/>
                </a:solidFill>
                <a:latin typeface="Calibri"/>
                <a:cs typeface="Calibri"/>
              </a:rPr>
              <a:t>www.acefarmsupplies.co.uk</a:t>
            </a:r>
            <a:r>
              <a:rPr sz="1050" spc="500" dirty="0">
                <a:solidFill>
                  <a:srgbClr val="006533"/>
                </a:solidFill>
                <a:latin typeface="Calibri"/>
                <a:cs typeface="Calibri"/>
              </a:rPr>
              <a:t> </a:t>
            </a:r>
            <a:r>
              <a:rPr sz="1050" spc="-50" dirty="0">
                <a:solidFill>
                  <a:srgbClr val="006533"/>
                </a:solidFill>
                <a:latin typeface="Calibri"/>
                <a:cs typeface="Calibri"/>
              </a:rPr>
              <a:t>enquiries@acefarmsupplies.co.uk</a:t>
            </a:r>
            <a:endParaRPr sz="1050" dirty="0">
              <a:latin typeface="Calibri"/>
              <a:cs typeface="Calibri"/>
            </a:endParaRPr>
          </a:p>
          <a:p>
            <a:pPr algn="ctr">
              <a:lnSpc>
                <a:spcPct val="100000"/>
              </a:lnSpc>
              <a:spcBef>
                <a:spcPts val="625"/>
              </a:spcBef>
            </a:pPr>
            <a:r>
              <a:rPr sz="900" b="0" spc="-85" dirty="0">
                <a:latin typeface="Calibri Light"/>
                <a:cs typeface="Calibri Light"/>
              </a:rPr>
              <a:t>Mon-</a:t>
            </a:r>
            <a:r>
              <a:rPr sz="900" b="0" spc="-55" dirty="0">
                <a:latin typeface="Calibri Light"/>
                <a:cs typeface="Calibri Light"/>
              </a:rPr>
              <a:t>Fri</a:t>
            </a:r>
            <a:r>
              <a:rPr sz="900" b="0" spc="-25" dirty="0">
                <a:latin typeface="Calibri Light"/>
                <a:cs typeface="Calibri Light"/>
              </a:rPr>
              <a:t> </a:t>
            </a:r>
            <a:r>
              <a:rPr sz="900" b="0" spc="-75" dirty="0">
                <a:latin typeface="Calibri Light"/>
                <a:cs typeface="Calibri Light"/>
              </a:rPr>
              <a:t>8.00am</a:t>
            </a:r>
            <a:r>
              <a:rPr sz="900" b="0" spc="-20" dirty="0">
                <a:latin typeface="Calibri Light"/>
                <a:cs typeface="Calibri Light"/>
              </a:rPr>
              <a:t> </a:t>
            </a:r>
            <a:r>
              <a:rPr sz="900" b="0" spc="-65" dirty="0">
                <a:latin typeface="Calibri Light"/>
                <a:cs typeface="Calibri Light"/>
              </a:rPr>
              <a:t>–</a:t>
            </a:r>
            <a:r>
              <a:rPr sz="900" b="0" spc="-25" dirty="0">
                <a:latin typeface="Calibri Light"/>
                <a:cs typeface="Calibri Light"/>
              </a:rPr>
              <a:t> </a:t>
            </a:r>
            <a:r>
              <a:rPr sz="900" b="0" spc="-75" dirty="0">
                <a:latin typeface="Calibri Light"/>
                <a:cs typeface="Calibri Light"/>
              </a:rPr>
              <a:t>5.00pm</a:t>
            </a:r>
            <a:r>
              <a:rPr sz="900" b="0" spc="-20" dirty="0">
                <a:latin typeface="Calibri Light"/>
                <a:cs typeface="Calibri Light"/>
              </a:rPr>
              <a:t> </a:t>
            </a:r>
            <a:r>
              <a:rPr sz="900" b="0" spc="-65" dirty="0">
                <a:solidFill>
                  <a:srgbClr val="006533"/>
                </a:solidFill>
                <a:latin typeface="Calibri Light"/>
                <a:cs typeface="Calibri Light"/>
              </a:rPr>
              <a:t>|</a:t>
            </a:r>
            <a:r>
              <a:rPr sz="900" b="0" spc="-25" dirty="0">
                <a:solidFill>
                  <a:srgbClr val="006533"/>
                </a:solidFill>
                <a:latin typeface="Calibri Light"/>
                <a:cs typeface="Calibri Light"/>
              </a:rPr>
              <a:t> </a:t>
            </a:r>
            <a:r>
              <a:rPr sz="900" b="0" spc="-70" dirty="0">
                <a:latin typeface="Calibri Light"/>
                <a:cs typeface="Calibri Light"/>
              </a:rPr>
              <a:t>Sat</a:t>
            </a:r>
            <a:r>
              <a:rPr sz="900" b="0" spc="-20" dirty="0">
                <a:latin typeface="Calibri Light"/>
                <a:cs typeface="Calibri Light"/>
              </a:rPr>
              <a:t> </a:t>
            </a:r>
            <a:r>
              <a:rPr sz="900" b="0" spc="-75" dirty="0">
                <a:latin typeface="Calibri Light"/>
                <a:cs typeface="Calibri Light"/>
              </a:rPr>
              <a:t>8.00am</a:t>
            </a:r>
            <a:r>
              <a:rPr sz="900" b="0" spc="-20" dirty="0">
                <a:latin typeface="Calibri Light"/>
                <a:cs typeface="Calibri Light"/>
              </a:rPr>
              <a:t> </a:t>
            </a:r>
            <a:r>
              <a:rPr sz="900" b="0" spc="-65" dirty="0">
                <a:latin typeface="Calibri Light"/>
                <a:cs typeface="Calibri Light"/>
              </a:rPr>
              <a:t>–</a:t>
            </a:r>
            <a:r>
              <a:rPr sz="900" b="0" spc="-25" dirty="0">
                <a:latin typeface="Calibri Light"/>
                <a:cs typeface="Calibri Light"/>
              </a:rPr>
              <a:t> </a:t>
            </a:r>
            <a:r>
              <a:rPr sz="900" b="0" spc="-65" dirty="0">
                <a:latin typeface="Calibri Light"/>
                <a:cs typeface="Calibri Light"/>
              </a:rPr>
              <a:t>12</a:t>
            </a:r>
            <a:r>
              <a:rPr sz="900" b="0" spc="-20" dirty="0">
                <a:latin typeface="Calibri Light"/>
                <a:cs typeface="Calibri Light"/>
              </a:rPr>
              <a:t> noon</a:t>
            </a:r>
            <a:endParaRPr sz="900" dirty="0">
              <a:latin typeface="Calibri Light"/>
              <a:cs typeface="Calibri Light"/>
            </a:endParaRPr>
          </a:p>
        </p:txBody>
      </p:sp>
      <p:pic>
        <p:nvPicPr>
          <p:cNvPr id="6" name="object 6">
            <a:hlinkClick r:id="rId6"/>
          </p:cNvPr>
          <p:cNvPicPr/>
          <p:nvPr/>
        </p:nvPicPr>
        <p:blipFill>
          <a:blip r:embed="rId7" cstate="print"/>
          <a:stretch>
            <a:fillRect/>
          </a:stretch>
        </p:blipFill>
        <p:spPr>
          <a:xfrm>
            <a:off x="3430144" y="5198880"/>
            <a:ext cx="798791" cy="895922"/>
          </a:xfrm>
          <a:prstGeom prst="rect">
            <a:avLst/>
          </a:prstGeom>
        </p:spPr>
      </p:pic>
      <p:grpSp>
        <p:nvGrpSpPr>
          <p:cNvPr id="7" name="object 7"/>
          <p:cNvGrpSpPr/>
          <p:nvPr/>
        </p:nvGrpSpPr>
        <p:grpSpPr>
          <a:xfrm>
            <a:off x="327177" y="323989"/>
            <a:ext cx="4598035" cy="2405380"/>
            <a:chOff x="327177" y="323989"/>
            <a:chExt cx="4598035" cy="2405380"/>
          </a:xfrm>
        </p:grpSpPr>
        <p:pic>
          <p:nvPicPr>
            <p:cNvPr id="8" name="object 8">
              <a:hlinkClick r:id="rId8"/>
            </p:cNvPr>
            <p:cNvPicPr/>
            <p:nvPr/>
          </p:nvPicPr>
          <p:blipFill>
            <a:blip r:embed="rId9" cstate="print"/>
            <a:stretch>
              <a:fillRect/>
            </a:stretch>
          </p:blipFill>
          <p:spPr>
            <a:xfrm>
              <a:off x="327177" y="324002"/>
              <a:ext cx="4597628" cy="2405303"/>
            </a:xfrm>
            <a:prstGeom prst="rect">
              <a:avLst/>
            </a:prstGeom>
          </p:spPr>
        </p:pic>
        <p:pic>
          <p:nvPicPr>
            <p:cNvPr id="9" name="object 9">
              <a:hlinkClick r:id="rId8"/>
            </p:cNvPr>
            <p:cNvPicPr/>
            <p:nvPr/>
          </p:nvPicPr>
          <p:blipFill>
            <a:blip r:embed="rId10" cstate="print"/>
            <a:stretch>
              <a:fillRect/>
            </a:stretch>
          </p:blipFill>
          <p:spPr>
            <a:xfrm>
              <a:off x="3677488" y="324002"/>
              <a:ext cx="1219581" cy="1208354"/>
            </a:xfrm>
            <a:prstGeom prst="rect">
              <a:avLst/>
            </a:prstGeom>
          </p:spPr>
        </p:pic>
        <p:pic>
          <p:nvPicPr>
            <p:cNvPr id="10" name="object 10">
              <a:hlinkClick r:id="rId8"/>
            </p:cNvPr>
            <p:cNvPicPr/>
            <p:nvPr/>
          </p:nvPicPr>
          <p:blipFill>
            <a:blip r:embed="rId11" cstate="print"/>
            <a:stretch>
              <a:fillRect/>
            </a:stretch>
          </p:blipFill>
          <p:spPr>
            <a:xfrm>
              <a:off x="3874111" y="535022"/>
              <a:ext cx="794575" cy="794575"/>
            </a:xfrm>
            <a:prstGeom prst="rect">
              <a:avLst/>
            </a:prstGeom>
          </p:spPr>
        </p:pic>
        <p:pic>
          <p:nvPicPr>
            <p:cNvPr id="11" name="object 11">
              <a:hlinkClick r:id="rId8"/>
            </p:cNvPr>
            <p:cNvPicPr/>
            <p:nvPr/>
          </p:nvPicPr>
          <p:blipFill>
            <a:blip r:embed="rId12" cstate="print"/>
            <a:stretch>
              <a:fillRect/>
            </a:stretch>
          </p:blipFill>
          <p:spPr>
            <a:xfrm>
              <a:off x="327177" y="323989"/>
              <a:ext cx="1447139" cy="1313243"/>
            </a:xfrm>
            <a:prstGeom prst="rect">
              <a:avLst/>
            </a:prstGeom>
          </p:spPr>
        </p:pic>
        <p:pic>
          <p:nvPicPr>
            <p:cNvPr id="12" name="object 12">
              <a:hlinkClick r:id="rId8"/>
            </p:cNvPr>
            <p:cNvPicPr/>
            <p:nvPr/>
          </p:nvPicPr>
          <p:blipFill>
            <a:blip r:embed="rId13" cstate="print"/>
            <a:stretch>
              <a:fillRect/>
            </a:stretch>
          </p:blipFill>
          <p:spPr>
            <a:xfrm>
              <a:off x="579310" y="530047"/>
              <a:ext cx="822283" cy="526636"/>
            </a:xfrm>
            <a:prstGeom prst="rect">
              <a:avLst/>
            </a:prstGeom>
          </p:spPr>
        </p:pic>
        <p:pic>
          <p:nvPicPr>
            <p:cNvPr id="13" name="object 13">
              <a:hlinkClick r:id="rId8"/>
            </p:cNvPr>
            <p:cNvPicPr/>
            <p:nvPr/>
          </p:nvPicPr>
          <p:blipFill>
            <a:blip r:embed="rId14" cstate="print"/>
            <a:stretch>
              <a:fillRect/>
            </a:stretch>
          </p:blipFill>
          <p:spPr>
            <a:xfrm>
              <a:off x="327177" y="1323822"/>
              <a:ext cx="4597628" cy="1405483"/>
            </a:xfrm>
            <a:prstGeom prst="rect">
              <a:avLst/>
            </a:prstGeom>
          </p:spPr>
        </p:pic>
        <p:pic>
          <p:nvPicPr>
            <p:cNvPr id="14" name="object 14">
              <a:hlinkClick r:id="rId8"/>
            </p:cNvPr>
            <p:cNvPicPr/>
            <p:nvPr/>
          </p:nvPicPr>
          <p:blipFill>
            <a:blip r:embed="rId15" cstate="print"/>
            <a:stretch>
              <a:fillRect/>
            </a:stretch>
          </p:blipFill>
          <p:spPr>
            <a:xfrm>
              <a:off x="1958543" y="2229812"/>
              <a:ext cx="1360017" cy="378439"/>
            </a:xfrm>
            <a:prstGeom prst="rect">
              <a:avLst/>
            </a:prstGeom>
          </p:spPr>
        </p:pic>
        <p:pic>
          <p:nvPicPr>
            <p:cNvPr id="15" name="object 15">
              <a:hlinkClick r:id="rId8"/>
            </p:cNvPr>
            <p:cNvPicPr/>
            <p:nvPr/>
          </p:nvPicPr>
          <p:blipFill>
            <a:blip r:embed="rId16" cstate="print"/>
            <a:stretch>
              <a:fillRect/>
            </a:stretch>
          </p:blipFill>
          <p:spPr>
            <a:xfrm>
              <a:off x="607395" y="2229812"/>
              <a:ext cx="756879" cy="425744"/>
            </a:xfrm>
            <a:prstGeom prst="rect">
              <a:avLst/>
            </a:prstGeom>
          </p:spPr>
        </p:pic>
        <p:pic>
          <p:nvPicPr>
            <p:cNvPr id="16" name="object 16">
              <a:hlinkClick r:id="rId8"/>
            </p:cNvPr>
            <p:cNvPicPr/>
            <p:nvPr/>
          </p:nvPicPr>
          <p:blipFill>
            <a:blip r:embed="rId17" cstate="print"/>
            <a:stretch>
              <a:fillRect/>
            </a:stretch>
          </p:blipFill>
          <p:spPr>
            <a:xfrm>
              <a:off x="4060658" y="2229812"/>
              <a:ext cx="609051" cy="378439"/>
            </a:xfrm>
            <a:prstGeom prst="rect">
              <a:avLst/>
            </a:prstGeom>
          </p:spPr>
        </p:pic>
      </p:grpSp>
      <p:pic>
        <p:nvPicPr>
          <p:cNvPr id="18" name="object 18">
            <a:hlinkClick r:id="rId18"/>
          </p:cNvPr>
          <p:cNvPicPr/>
          <p:nvPr/>
        </p:nvPicPr>
        <p:blipFill>
          <a:blip r:embed="rId19" cstate="print"/>
          <a:stretch>
            <a:fillRect/>
          </a:stretch>
        </p:blipFill>
        <p:spPr>
          <a:xfrm>
            <a:off x="327177" y="2808008"/>
            <a:ext cx="3369195" cy="2199589"/>
          </a:xfrm>
          <a:prstGeom prst="rect">
            <a:avLst/>
          </a:prstGeom>
        </p:spPr>
      </p:pic>
      <p:sp>
        <p:nvSpPr>
          <p:cNvPr id="19" name="object 19"/>
          <p:cNvSpPr txBox="1"/>
          <p:nvPr/>
        </p:nvSpPr>
        <p:spPr>
          <a:xfrm>
            <a:off x="3751198" y="2807995"/>
            <a:ext cx="1178942" cy="2205965"/>
          </a:xfrm>
          <a:prstGeom prst="rect">
            <a:avLst/>
          </a:prstGeom>
          <a:solidFill>
            <a:schemeClr val="accent6"/>
          </a:solidFill>
        </p:spPr>
        <p:txBody>
          <a:bodyPr vert="horz" wrap="square" lIns="0" tIns="71755" rIns="0" bIns="0" rtlCol="0">
            <a:noAutofit/>
          </a:bodyPr>
          <a:lstStyle/>
          <a:p>
            <a:pPr>
              <a:lnSpc>
                <a:spcPct val="100000"/>
              </a:lnSpc>
              <a:spcBef>
                <a:spcPts val="565"/>
              </a:spcBef>
            </a:pPr>
            <a:endParaRPr sz="1700" dirty="0">
              <a:latin typeface="Times New Roman"/>
              <a:cs typeface="Times New Roman"/>
            </a:endParaRPr>
          </a:p>
          <a:p>
            <a:pPr marL="35560" marR="139700">
              <a:lnSpc>
                <a:spcPts val="1700"/>
              </a:lnSpc>
            </a:pPr>
            <a:r>
              <a:rPr sz="1700" b="1" spc="-25" dirty="0">
                <a:solidFill>
                  <a:srgbClr val="FFFFFF"/>
                </a:solidFill>
                <a:latin typeface="Calibri"/>
                <a:cs typeface="Calibri"/>
              </a:rPr>
              <a:t>Want</a:t>
            </a:r>
            <a:r>
              <a:rPr sz="1700" b="1" spc="-70" dirty="0">
                <a:solidFill>
                  <a:srgbClr val="FFFFFF"/>
                </a:solidFill>
                <a:latin typeface="Calibri"/>
                <a:cs typeface="Calibri"/>
              </a:rPr>
              <a:t> </a:t>
            </a:r>
            <a:r>
              <a:rPr sz="1700" b="1" spc="-25" dirty="0">
                <a:solidFill>
                  <a:srgbClr val="FFFFFF"/>
                </a:solidFill>
                <a:latin typeface="Calibri"/>
                <a:cs typeface="Calibri"/>
              </a:rPr>
              <a:t>to </a:t>
            </a:r>
            <a:r>
              <a:rPr sz="1700" b="1" spc="-20" dirty="0">
                <a:solidFill>
                  <a:srgbClr val="FFFFFF"/>
                </a:solidFill>
                <a:latin typeface="Calibri"/>
                <a:cs typeface="Calibri"/>
              </a:rPr>
              <a:t>advertise </a:t>
            </a:r>
            <a:r>
              <a:rPr sz="1700" b="1" spc="-25" dirty="0">
                <a:solidFill>
                  <a:srgbClr val="FFFFFF"/>
                </a:solidFill>
                <a:latin typeface="Calibri"/>
                <a:cs typeface="Calibri"/>
              </a:rPr>
              <a:t>in </a:t>
            </a:r>
            <a:r>
              <a:rPr sz="1700" b="1" dirty="0">
                <a:solidFill>
                  <a:srgbClr val="FFFFFF"/>
                </a:solidFill>
                <a:latin typeface="Calibri"/>
                <a:cs typeface="Calibri"/>
              </a:rPr>
              <a:t>this</a:t>
            </a:r>
            <a:r>
              <a:rPr sz="1700" b="1" spc="-95" dirty="0">
                <a:solidFill>
                  <a:srgbClr val="FFFFFF"/>
                </a:solidFill>
                <a:latin typeface="Calibri"/>
                <a:cs typeface="Calibri"/>
              </a:rPr>
              <a:t> </a:t>
            </a:r>
            <a:r>
              <a:rPr sz="1700" b="1" spc="-10" dirty="0">
                <a:solidFill>
                  <a:srgbClr val="FFFFFF"/>
                </a:solidFill>
                <a:latin typeface="Calibri"/>
                <a:cs typeface="Calibri"/>
              </a:rPr>
              <a:t>space?</a:t>
            </a:r>
            <a:endParaRPr sz="1700" dirty="0">
              <a:latin typeface="Calibri"/>
              <a:cs typeface="Calibri"/>
            </a:endParaRPr>
          </a:p>
          <a:p>
            <a:pPr marL="35560">
              <a:lnSpc>
                <a:spcPct val="100000"/>
              </a:lnSpc>
              <a:spcBef>
                <a:spcPts val="390"/>
              </a:spcBef>
            </a:pPr>
            <a:r>
              <a:rPr sz="800" b="0" spc="-20" dirty="0">
                <a:solidFill>
                  <a:srgbClr val="FFFFFF"/>
                </a:solidFill>
                <a:latin typeface="Calibri Light"/>
                <a:cs typeface="Calibri Light"/>
              </a:rPr>
              <a:t>For</a:t>
            </a:r>
            <a:r>
              <a:rPr sz="800" b="0" spc="-5" dirty="0">
                <a:solidFill>
                  <a:srgbClr val="FFFFFF"/>
                </a:solidFill>
                <a:latin typeface="Calibri Light"/>
                <a:cs typeface="Calibri Light"/>
              </a:rPr>
              <a:t> </a:t>
            </a:r>
            <a:r>
              <a:rPr sz="800" b="0" spc="-25" dirty="0">
                <a:solidFill>
                  <a:srgbClr val="FFFFFF"/>
                </a:solidFill>
                <a:latin typeface="Calibri Light"/>
                <a:cs typeface="Calibri Light"/>
              </a:rPr>
              <a:t>more</a:t>
            </a:r>
            <a:r>
              <a:rPr sz="800" b="0" dirty="0">
                <a:solidFill>
                  <a:srgbClr val="FFFFFF"/>
                </a:solidFill>
                <a:latin typeface="Calibri Light"/>
                <a:cs typeface="Calibri Light"/>
              </a:rPr>
              <a:t> </a:t>
            </a:r>
            <a:r>
              <a:rPr sz="800" b="0" spc="-25" dirty="0">
                <a:solidFill>
                  <a:srgbClr val="FFFFFF"/>
                </a:solidFill>
                <a:latin typeface="Calibri Light"/>
                <a:cs typeface="Calibri Light"/>
              </a:rPr>
              <a:t>information</a:t>
            </a:r>
            <a:r>
              <a:rPr sz="800" b="0" dirty="0">
                <a:solidFill>
                  <a:srgbClr val="FFFFFF"/>
                </a:solidFill>
                <a:latin typeface="Calibri Light"/>
                <a:cs typeface="Calibri Light"/>
              </a:rPr>
              <a:t> </a:t>
            </a:r>
            <a:r>
              <a:rPr sz="800" b="0" spc="-10" dirty="0">
                <a:solidFill>
                  <a:srgbClr val="FFFFFF"/>
                </a:solidFill>
                <a:latin typeface="Calibri Light"/>
                <a:cs typeface="Calibri Light"/>
              </a:rPr>
              <a:t>please</a:t>
            </a:r>
            <a:endParaRPr sz="800" dirty="0">
              <a:latin typeface="Calibri Light"/>
              <a:cs typeface="Calibri Light"/>
            </a:endParaRPr>
          </a:p>
          <a:p>
            <a:pPr marL="35560">
              <a:lnSpc>
                <a:spcPct val="100000"/>
              </a:lnSpc>
            </a:pPr>
            <a:r>
              <a:rPr sz="800" b="0" spc="-10" dirty="0">
                <a:solidFill>
                  <a:srgbClr val="FFFFFF"/>
                </a:solidFill>
                <a:latin typeface="Calibri Light"/>
                <a:cs typeface="Calibri Light"/>
              </a:rPr>
              <a:t>contact</a:t>
            </a:r>
            <a:endParaRPr sz="800" dirty="0">
              <a:latin typeface="Calibri Light"/>
              <a:cs typeface="Calibri Light"/>
            </a:endParaRPr>
          </a:p>
          <a:p>
            <a:pPr marL="35560">
              <a:lnSpc>
                <a:spcPct val="100000"/>
              </a:lnSpc>
            </a:pPr>
            <a:r>
              <a:rPr sz="800" b="1" spc="-25" dirty="0">
                <a:solidFill>
                  <a:srgbClr val="FFFFFF"/>
                </a:solidFill>
                <a:latin typeface="Calibri"/>
                <a:cs typeface="Calibri"/>
              </a:rPr>
              <a:t>Rachel</a:t>
            </a:r>
            <a:r>
              <a:rPr sz="800" b="1" spc="5" dirty="0">
                <a:solidFill>
                  <a:srgbClr val="FFFFFF"/>
                </a:solidFill>
                <a:latin typeface="Calibri"/>
                <a:cs typeface="Calibri"/>
              </a:rPr>
              <a:t> </a:t>
            </a:r>
            <a:r>
              <a:rPr sz="800" b="1" spc="-25" dirty="0">
                <a:solidFill>
                  <a:srgbClr val="FFFFFF"/>
                </a:solidFill>
                <a:latin typeface="Calibri"/>
                <a:cs typeface="Calibri"/>
              </a:rPr>
              <a:t>Johnson</a:t>
            </a:r>
            <a:r>
              <a:rPr sz="800" b="1" spc="5" dirty="0">
                <a:solidFill>
                  <a:srgbClr val="FFFFFF"/>
                </a:solidFill>
                <a:latin typeface="Calibri"/>
                <a:cs typeface="Calibri"/>
              </a:rPr>
              <a:t> </a:t>
            </a:r>
            <a:r>
              <a:rPr sz="800" b="0" spc="-25" dirty="0">
                <a:solidFill>
                  <a:srgbClr val="FFFFFF"/>
                </a:solidFill>
                <a:latin typeface="Calibri Light"/>
                <a:cs typeface="Calibri Light"/>
              </a:rPr>
              <a:t>on</a:t>
            </a:r>
            <a:endParaRPr sz="800" dirty="0">
              <a:latin typeface="Calibri Light"/>
              <a:cs typeface="Calibri Light"/>
            </a:endParaRPr>
          </a:p>
          <a:p>
            <a:pPr marL="35560" marR="118110">
              <a:lnSpc>
                <a:spcPct val="100000"/>
              </a:lnSpc>
            </a:pPr>
            <a:r>
              <a:rPr sz="800" b="1" dirty="0">
                <a:solidFill>
                  <a:srgbClr val="FFFFFF"/>
                </a:solidFill>
                <a:latin typeface="Calibri"/>
                <a:cs typeface="Calibri"/>
              </a:rPr>
              <a:t>07891</a:t>
            </a:r>
            <a:r>
              <a:rPr sz="800" b="1" spc="-20" dirty="0">
                <a:solidFill>
                  <a:srgbClr val="FFFFFF"/>
                </a:solidFill>
                <a:latin typeface="Calibri"/>
                <a:cs typeface="Calibri"/>
              </a:rPr>
              <a:t> </a:t>
            </a:r>
            <a:r>
              <a:rPr sz="800" b="1" spc="-10" dirty="0">
                <a:solidFill>
                  <a:srgbClr val="FFFFFF"/>
                </a:solidFill>
                <a:latin typeface="Calibri"/>
                <a:cs typeface="Calibri"/>
              </a:rPr>
              <a:t>945704</a:t>
            </a:r>
            <a:r>
              <a:rPr sz="800" b="1" spc="-20" dirty="0">
                <a:solidFill>
                  <a:srgbClr val="FFFFFF"/>
                </a:solidFill>
                <a:latin typeface="Calibri"/>
                <a:cs typeface="Calibri"/>
              </a:rPr>
              <a:t> </a:t>
            </a:r>
            <a:r>
              <a:rPr sz="800" dirty="0">
                <a:solidFill>
                  <a:srgbClr val="FFFFFF"/>
                </a:solidFill>
                <a:latin typeface="Calibri"/>
                <a:cs typeface="Calibri"/>
              </a:rPr>
              <a:t>or</a:t>
            </a:r>
            <a:r>
              <a:rPr sz="800" spc="-20" dirty="0">
                <a:solidFill>
                  <a:srgbClr val="FFFFFF"/>
                </a:solidFill>
                <a:latin typeface="Calibri"/>
                <a:cs typeface="Calibri"/>
              </a:rPr>
              <a:t> </a:t>
            </a:r>
            <a:r>
              <a:rPr sz="800" spc="-10" dirty="0">
                <a:solidFill>
                  <a:srgbClr val="FFFFFF"/>
                </a:solidFill>
                <a:latin typeface="Calibri"/>
                <a:cs typeface="Calibri"/>
              </a:rPr>
              <a:t>email</a:t>
            </a:r>
            <a:r>
              <a:rPr sz="800" spc="500" dirty="0">
                <a:solidFill>
                  <a:srgbClr val="FFFFFF"/>
                </a:solidFill>
                <a:latin typeface="Calibri"/>
                <a:cs typeface="Calibri"/>
              </a:rPr>
              <a:t> </a:t>
            </a:r>
            <a:r>
              <a:rPr sz="800" b="1" spc="-20" dirty="0">
                <a:solidFill>
                  <a:srgbClr val="FFFFFF"/>
                </a:solidFill>
                <a:latin typeface="Calibri"/>
                <a:cs typeface="Calibri"/>
              </a:rPr>
              <a:t>villageviewsadvertising@</a:t>
            </a:r>
            <a:r>
              <a:rPr sz="800" b="1" spc="500" dirty="0">
                <a:solidFill>
                  <a:srgbClr val="FFFFFF"/>
                </a:solidFill>
                <a:latin typeface="Calibri"/>
                <a:cs typeface="Calibri"/>
              </a:rPr>
              <a:t> </a:t>
            </a:r>
            <a:r>
              <a:rPr sz="800" b="1" spc="-10" dirty="0">
                <a:solidFill>
                  <a:srgbClr val="FFFFFF"/>
                </a:solidFill>
                <a:latin typeface="Calibri"/>
                <a:cs typeface="Calibri"/>
              </a:rPr>
              <a:t>outlook.com</a:t>
            </a:r>
            <a:endParaRPr sz="800" dirty="0">
              <a:latin typeface="Calibri"/>
              <a:cs typeface="Calibri"/>
            </a:endParaRPr>
          </a:p>
        </p:txBody>
      </p:sp>
      <p:grpSp>
        <p:nvGrpSpPr>
          <p:cNvPr id="20" name="object 20"/>
          <p:cNvGrpSpPr/>
          <p:nvPr/>
        </p:nvGrpSpPr>
        <p:grpSpPr>
          <a:xfrm>
            <a:off x="320827" y="8394961"/>
            <a:ext cx="4565015" cy="2043430"/>
            <a:chOff x="320827" y="8394961"/>
            <a:chExt cx="4565015" cy="2043430"/>
          </a:xfrm>
        </p:grpSpPr>
        <p:sp>
          <p:nvSpPr>
            <p:cNvPr id="21" name="object 21">
              <a:hlinkClick r:id="rId20"/>
            </p:cNvPr>
            <p:cNvSpPr/>
            <p:nvPr/>
          </p:nvSpPr>
          <p:spPr>
            <a:xfrm>
              <a:off x="320827" y="8408073"/>
              <a:ext cx="4565015" cy="2030730"/>
            </a:xfrm>
            <a:custGeom>
              <a:avLst/>
              <a:gdLst/>
              <a:ahLst/>
              <a:cxnLst/>
              <a:rect l="l" t="t" r="r" b="b"/>
              <a:pathLst>
                <a:path w="4565015" h="2030729">
                  <a:moveTo>
                    <a:pt x="4564595" y="0"/>
                  </a:moveTo>
                  <a:lnTo>
                    <a:pt x="0" y="0"/>
                  </a:lnTo>
                  <a:lnTo>
                    <a:pt x="0" y="2030133"/>
                  </a:lnTo>
                  <a:lnTo>
                    <a:pt x="4564595" y="2030133"/>
                  </a:lnTo>
                  <a:lnTo>
                    <a:pt x="4564595" y="0"/>
                  </a:lnTo>
                  <a:close/>
                </a:path>
              </a:pathLst>
            </a:custGeom>
            <a:solidFill>
              <a:srgbClr val="000000"/>
            </a:solidFill>
          </p:spPr>
          <p:txBody>
            <a:bodyPr wrap="square" lIns="0" tIns="0" rIns="0" bIns="0" rtlCol="0"/>
            <a:lstStyle/>
            <a:p>
              <a:endParaRPr/>
            </a:p>
          </p:txBody>
        </p:sp>
        <p:sp>
          <p:nvSpPr>
            <p:cNvPr id="22" name="object 22"/>
            <p:cNvSpPr/>
            <p:nvPr/>
          </p:nvSpPr>
          <p:spPr>
            <a:xfrm>
              <a:off x="320827" y="8394961"/>
              <a:ext cx="4565015" cy="26670"/>
            </a:xfrm>
            <a:custGeom>
              <a:avLst/>
              <a:gdLst/>
              <a:ahLst/>
              <a:cxnLst/>
              <a:rect l="l" t="t" r="r" b="b"/>
              <a:pathLst>
                <a:path w="4565015" h="26670">
                  <a:moveTo>
                    <a:pt x="0" y="26212"/>
                  </a:moveTo>
                  <a:lnTo>
                    <a:pt x="4564595" y="26212"/>
                  </a:lnTo>
                  <a:lnTo>
                    <a:pt x="4564595" y="0"/>
                  </a:lnTo>
                  <a:lnTo>
                    <a:pt x="0" y="0"/>
                  </a:lnTo>
                  <a:lnTo>
                    <a:pt x="0" y="26212"/>
                  </a:lnTo>
                  <a:close/>
                </a:path>
              </a:pathLst>
            </a:custGeom>
            <a:solidFill>
              <a:srgbClr val="000000"/>
            </a:solidFill>
          </p:spPr>
          <p:txBody>
            <a:bodyPr wrap="square" lIns="0" tIns="0" rIns="0" bIns="0" rtlCol="0"/>
            <a:lstStyle/>
            <a:p>
              <a:endParaRPr/>
            </a:p>
          </p:txBody>
        </p:sp>
      </p:grpSp>
      <p:sp>
        <p:nvSpPr>
          <p:cNvPr id="23" name="object 23"/>
          <p:cNvSpPr txBox="1"/>
          <p:nvPr/>
        </p:nvSpPr>
        <p:spPr>
          <a:xfrm>
            <a:off x="2881851" y="8435805"/>
            <a:ext cx="1893349" cy="1350433"/>
          </a:xfrm>
          <a:prstGeom prst="rect">
            <a:avLst/>
          </a:prstGeom>
        </p:spPr>
        <p:txBody>
          <a:bodyPr vert="horz" wrap="square" lIns="0" tIns="14604" rIns="0" bIns="0" rtlCol="0">
            <a:spAutoFit/>
          </a:bodyPr>
          <a:lstStyle/>
          <a:p>
            <a:pPr marL="66040" algn="r">
              <a:spcBef>
                <a:spcPts val="114"/>
              </a:spcBef>
            </a:pPr>
            <a:r>
              <a:rPr sz="2250" b="1" dirty="0">
                <a:solidFill>
                  <a:schemeClr val="bg1"/>
                </a:solidFill>
                <a:latin typeface="Calibri"/>
                <a:cs typeface="Calibri"/>
              </a:rPr>
              <a:t>Hardwood</a:t>
            </a:r>
            <a:r>
              <a:rPr sz="2250" b="1" spc="-60" dirty="0">
                <a:solidFill>
                  <a:schemeClr val="bg1"/>
                </a:solidFill>
                <a:latin typeface="Calibri"/>
                <a:cs typeface="Calibri"/>
              </a:rPr>
              <a:t> </a:t>
            </a:r>
            <a:r>
              <a:rPr sz="2250" b="1" spc="-20" dirty="0">
                <a:solidFill>
                  <a:schemeClr val="bg1"/>
                </a:solidFill>
                <a:latin typeface="Calibri"/>
                <a:cs typeface="Calibri"/>
              </a:rPr>
              <a:t>Logs</a:t>
            </a:r>
            <a:endParaRPr sz="2250" dirty="0">
              <a:solidFill>
                <a:schemeClr val="bg1"/>
              </a:solidFill>
              <a:latin typeface="Calibri"/>
              <a:cs typeface="Calibri"/>
            </a:endParaRPr>
          </a:p>
          <a:p>
            <a:pPr marR="5080" indent="827405" algn="r">
              <a:lnSpc>
                <a:spcPts val="1500"/>
              </a:lnSpc>
              <a:spcBef>
                <a:spcPts val="600"/>
              </a:spcBef>
            </a:pPr>
            <a:r>
              <a:rPr sz="1100" b="1" dirty="0">
                <a:solidFill>
                  <a:schemeClr val="bg1"/>
                </a:solidFill>
                <a:latin typeface="Calibri"/>
                <a:cs typeface="Calibri"/>
              </a:rPr>
              <a:t>Free</a:t>
            </a:r>
            <a:r>
              <a:rPr sz="1100" b="1" spc="55" dirty="0">
                <a:solidFill>
                  <a:schemeClr val="bg1"/>
                </a:solidFill>
                <a:latin typeface="Calibri"/>
                <a:cs typeface="Calibri"/>
              </a:rPr>
              <a:t> </a:t>
            </a:r>
            <a:r>
              <a:rPr sz="1100" b="1" dirty="0">
                <a:solidFill>
                  <a:schemeClr val="bg1"/>
                </a:solidFill>
                <a:latin typeface="Calibri"/>
                <a:cs typeface="Calibri"/>
              </a:rPr>
              <a:t>local</a:t>
            </a:r>
            <a:r>
              <a:rPr sz="1100" b="1" spc="60" dirty="0">
                <a:solidFill>
                  <a:schemeClr val="bg1"/>
                </a:solidFill>
                <a:latin typeface="Calibri"/>
                <a:cs typeface="Calibri"/>
              </a:rPr>
              <a:t> </a:t>
            </a:r>
            <a:r>
              <a:rPr sz="1100" b="1" spc="-10" dirty="0">
                <a:solidFill>
                  <a:schemeClr val="bg1"/>
                </a:solidFill>
                <a:latin typeface="Calibri"/>
                <a:cs typeface="Calibri"/>
              </a:rPr>
              <a:t>delivery </a:t>
            </a:r>
            <a:r>
              <a:rPr sz="1000" b="1" dirty="0">
                <a:solidFill>
                  <a:schemeClr val="bg1"/>
                </a:solidFill>
                <a:latin typeface="Calibri"/>
                <a:cs typeface="Calibri"/>
              </a:rPr>
              <a:t>Seasoned,</a:t>
            </a:r>
            <a:r>
              <a:rPr sz="1000" b="1" spc="50" dirty="0">
                <a:solidFill>
                  <a:schemeClr val="bg1"/>
                </a:solidFill>
                <a:latin typeface="Calibri"/>
                <a:cs typeface="Calibri"/>
              </a:rPr>
              <a:t> </a:t>
            </a:r>
            <a:r>
              <a:rPr sz="1000" b="1" dirty="0">
                <a:solidFill>
                  <a:schemeClr val="bg1"/>
                </a:solidFill>
                <a:latin typeface="Calibri"/>
                <a:cs typeface="Calibri"/>
              </a:rPr>
              <a:t>Barn</a:t>
            </a:r>
            <a:r>
              <a:rPr sz="1000" b="1" spc="60" dirty="0">
                <a:solidFill>
                  <a:schemeClr val="bg1"/>
                </a:solidFill>
                <a:latin typeface="Calibri"/>
                <a:cs typeface="Calibri"/>
              </a:rPr>
              <a:t> </a:t>
            </a:r>
            <a:r>
              <a:rPr sz="1000" b="1" dirty="0">
                <a:solidFill>
                  <a:schemeClr val="bg1"/>
                </a:solidFill>
                <a:latin typeface="Calibri"/>
                <a:cs typeface="Calibri"/>
              </a:rPr>
              <a:t>Stored</a:t>
            </a:r>
            <a:r>
              <a:rPr sz="1000" b="1" spc="65" dirty="0">
                <a:solidFill>
                  <a:schemeClr val="bg1"/>
                </a:solidFill>
                <a:latin typeface="Calibri"/>
                <a:cs typeface="Calibri"/>
              </a:rPr>
              <a:t> </a:t>
            </a:r>
            <a:r>
              <a:rPr sz="1000" b="1" dirty="0">
                <a:solidFill>
                  <a:schemeClr val="bg1"/>
                </a:solidFill>
                <a:latin typeface="Calibri"/>
                <a:cs typeface="Calibri"/>
              </a:rPr>
              <a:t>&amp;</a:t>
            </a:r>
            <a:r>
              <a:rPr sz="1000" b="1" spc="50" dirty="0">
                <a:solidFill>
                  <a:schemeClr val="bg1"/>
                </a:solidFill>
                <a:latin typeface="Calibri"/>
                <a:cs typeface="Calibri"/>
              </a:rPr>
              <a:t> </a:t>
            </a:r>
            <a:r>
              <a:rPr sz="1000" b="1" dirty="0">
                <a:solidFill>
                  <a:schemeClr val="bg1"/>
                </a:solidFill>
                <a:latin typeface="Calibri"/>
                <a:cs typeface="Calibri"/>
              </a:rPr>
              <a:t>Kiln</a:t>
            </a:r>
            <a:r>
              <a:rPr sz="1000" b="1" spc="65" dirty="0">
                <a:solidFill>
                  <a:schemeClr val="bg1"/>
                </a:solidFill>
                <a:latin typeface="Calibri"/>
                <a:cs typeface="Calibri"/>
              </a:rPr>
              <a:t> </a:t>
            </a:r>
            <a:r>
              <a:rPr sz="1000" b="1" spc="-10" dirty="0">
                <a:solidFill>
                  <a:schemeClr val="bg1"/>
                </a:solidFill>
                <a:latin typeface="Calibri"/>
                <a:cs typeface="Calibri"/>
              </a:rPr>
              <a:t>Dried </a:t>
            </a:r>
            <a:endParaRPr lang="en-GB" sz="1000" b="1" spc="-10" dirty="0">
              <a:solidFill>
                <a:schemeClr val="bg1"/>
              </a:solidFill>
              <a:latin typeface="Calibri"/>
              <a:cs typeface="Calibri"/>
            </a:endParaRPr>
          </a:p>
          <a:p>
            <a:pPr marR="5080" algn="r">
              <a:lnSpc>
                <a:spcPts val="1500"/>
              </a:lnSpc>
              <a:spcBef>
                <a:spcPts val="1200"/>
              </a:spcBef>
            </a:pPr>
            <a:r>
              <a:rPr sz="1150" b="1" dirty="0">
                <a:solidFill>
                  <a:schemeClr val="bg1"/>
                </a:solidFill>
                <a:latin typeface="Calibri"/>
                <a:cs typeface="Calibri"/>
              </a:rPr>
              <a:t>Visit</a:t>
            </a:r>
            <a:r>
              <a:rPr sz="1150" b="1" spc="-40" dirty="0">
                <a:solidFill>
                  <a:schemeClr val="bg1"/>
                </a:solidFill>
                <a:latin typeface="Calibri"/>
                <a:cs typeface="Calibri"/>
              </a:rPr>
              <a:t> </a:t>
            </a:r>
            <a:r>
              <a:rPr sz="1150" b="1" dirty="0">
                <a:solidFill>
                  <a:schemeClr val="bg1"/>
                </a:solidFill>
                <a:latin typeface="Calibri"/>
                <a:cs typeface="Calibri"/>
              </a:rPr>
              <a:t>our</a:t>
            </a:r>
            <a:r>
              <a:rPr sz="1150" b="1" spc="-30" dirty="0">
                <a:solidFill>
                  <a:schemeClr val="bg1"/>
                </a:solidFill>
                <a:latin typeface="Calibri"/>
                <a:cs typeface="Calibri"/>
              </a:rPr>
              <a:t> </a:t>
            </a:r>
            <a:r>
              <a:rPr sz="1150" b="1" spc="-10" dirty="0">
                <a:solidFill>
                  <a:schemeClr val="bg1"/>
                </a:solidFill>
                <a:latin typeface="Calibri"/>
                <a:cs typeface="Calibri"/>
              </a:rPr>
              <a:t>website</a:t>
            </a:r>
            <a:r>
              <a:rPr lang="en-GB" sz="1150" b="1" spc="-35" dirty="0">
                <a:solidFill>
                  <a:schemeClr val="bg1"/>
                </a:solidFill>
                <a:latin typeface="Calibri"/>
                <a:cs typeface="Calibri"/>
              </a:rPr>
              <a:t> </a:t>
            </a:r>
            <a:r>
              <a:rPr sz="1150" b="1" dirty="0">
                <a:solidFill>
                  <a:schemeClr val="bg1"/>
                </a:solidFill>
                <a:latin typeface="Calibri"/>
                <a:cs typeface="Calibri"/>
              </a:rPr>
              <a:t>for</a:t>
            </a:r>
            <a:r>
              <a:rPr sz="1150" b="1" spc="-25" dirty="0">
                <a:solidFill>
                  <a:schemeClr val="bg1"/>
                </a:solidFill>
                <a:latin typeface="Calibri"/>
                <a:cs typeface="Calibri"/>
              </a:rPr>
              <a:t> </a:t>
            </a:r>
            <a:r>
              <a:rPr sz="1150" b="1" dirty="0">
                <a:solidFill>
                  <a:schemeClr val="bg1"/>
                </a:solidFill>
                <a:latin typeface="Calibri"/>
                <a:cs typeface="Calibri"/>
              </a:rPr>
              <a:t>our</a:t>
            </a:r>
            <a:r>
              <a:rPr sz="1150" b="1" spc="-20" dirty="0">
                <a:solidFill>
                  <a:schemeClr val="bg1"/>
                </a:solidFill>
                <a:latin typeface="Calibri"/>
                <a:cs typeface="Calibri"/>
              </a:rPr>
              <a:t> full</a:t>
            </a:r>
            <a:br>
              <a:rPr lang="en-GB" sz="1150" spc="-20" dirty="0">
                <a:solidFill>
                  <a:schemeClr val="bg1"/>
                </a:solidFill>
                <a:latin typeface="Calibri"/>
                <a:cs typeface="Calibri"/>
              </a:rPr>
            </a:br>
            <a:r>
              <a:rPr sz="1100" b="1" dirty="0">
                <a:solidFill>
                  <a:schemeClr val="bg1"/>
                </a:solidFill>
                <a:latin typeface="Calibri"/>
                <a:cs typeface="Calibri"/>
              </a:rPr>
              <a:t>range</a:t>
            </a:r>
            <a:r>
              <a:rPr sz="1100" b="1" spc="50" dirty="0">
                <a:solidFill>
                  <a:schemeClr val="bg1"/>
                </a:solidFill>
                <a:latin typeface="Calibri"/>
                <a:cs typeface="Calibri"/>
              </a:rPr>
              <a:t> </a:t>
            </a:r>
            <a:r>
              <a:rPr sz="1100" b="1" dirty="0">
                <a:solidFill>
                  <a:schemeClr val="bg1"/>
                </a:solidFill>
                <a:latin typeface="Calibri"/>
                <a:cs typeface="Calibri"/>
              </a:rPr>
              <a:t>of</a:t>
            </a:r>
            <a:r>
              <a:rPr sz="1100" b="1" spc="55" dirty="0">
                <a:solidFill>
                  <a:schemeClr val="bg1"/>
                </a:solidFill>
                <a:latin typeface="Calibri"/>
                <a:cs typeface="Calibri"/>
              </a:rPr>
              <a:t> </a:t>
            </a:r>
            <a:r>
              <a:rPr sz="1100" b="1" dirty="0">
                <a:solidFill>
                  <a:schemeClr val="bg1"/>
                </a:solidFill>
                <a:latin typeface="Calibri"/>
                <a:cs typeface="Calibri"/>
              </a:rPr>
              <a:t>logs,</a:t>
            </a:r>
            <a:r>
              <a:rPr sz="1100" b="1" spc="50" dirty="0">
                <a:solidFill>
                  <a:schemeClr val="bg1"/>
                </a:solidFill>
                <a:latin typeface="Calibri"/>
                <a:cs typeface="Calibri"/>
              </a:rPr>
              <a:t> </a:t>
            </a:r>
            <a:r>
              <a:rPr sz="1100" b="1" dirty="0">
                <a:solidFill>
                  <a:schemeClr val="bg1"/>
                </a:solidFill>
                <a:latin typeface="Calibri"/>
                <a:cs typeface="Calibri"/>
              </a:rPr>
              <a:t>coal</a:t>
            </a:r>
            <a:r>
              <a:rPr sz="1100" b="1" spc="60" dirty="0">
                <a:solidFill>
                  <a:schemeClr val="bg1"/>
                </a:solidFill>
                <a:latin typeface="Calibri"/>
                <a:cs typeface="Calibri"/>
              </a:rPr>
              <a:t> </a:t>
            </a:r>
            <a:r>
              <a:rPr sz="1100" b="1" dirty="0">
                <a:solidFill>
                  <a:schemeClr val="bg1"/>
                </a:solidFill>
                <a:latin typeface="Calibri"/>
                <a:cs typeface="Calibri"/>
              </a:rPr>
              <a:t>and</a:t>
            </a:r>
            <a:r>
              <a:rPr sz="1100" b="1" spc="50" dirty="0">
                <a:solidFill>
                  <a:schemeClr val="bg1"/>
                </a:solidFill>
                <a:latin typeface="Calibri"/>
                <a:cs typeface="Calibri"/>
              </a:rPr>
              <a:t> </a:t>
            </a:r>
            <a:r>
              <a:rPr sz="1100" b="1" spc="-10" dirty="0">
                <a:solidFill>
                  <a:schemeClr val="bg1"/>
                </a:solidFill>
                <a:latin typeface="Calibri"/>
                <a:cs typeface="Calibri"/>
              </a:rPr>
              <a:t>kindling</a:t>
            </a:r>
            <a:endParaRPr sz="1100" dirty="0">
              <a:solidFill>
                <a:schemeClr val="bg1"/>
              </a:solidFill>
              <a:latin typeface="Calibri"/>
              <a:cs typeface="Calibri"/>
            </a:endParaRPr>
          </a:p>
        </p:txBody>
      </p:sp>
      <p:pic>
        <p:nvPicPr>
          <p:cNvPr id="24" name="object 24">
            <a:hlinkClick r:id="rId20"/>
          </p:cNvPr>
          <p:cNvPicPr/>
          <p:nvPr/>
        </p:nvPicPr>
        <p:blipFill>
          <a:blip r:embed="rId21" cstate="print"/>
          <a:stretch>
            <a:fillRect/>
          </a:stretch>
        </p:blipFill>
        <p:spPr>
          <a:xfrm>
            <a:off x="320827" y="8413064"/>
            <a:ext cx="2518725" cy="1335341"/>
          </a:xfrm>
          <a:prstGeom prst="rect">
            <a:avLst/>
          </a:prstGeom>
        </p:spPr>
      </p:pic>
      <p:sp>
        <p:nvSpPr>
          <p:cNvPr id="25" name="object 25"/>
          <p:cNvSpPr txBox="1"/>
          <p:nvPr/>
        </p:nvSpPr>
        <p:spPr>
          <a:xfrm>
            <a:off x="492147" y="10135403"/>
            <a:ext cx="1228725" cy="276860"/>
          </a:xfrm>
          <a:prstGeom prst="rect">
            <a:avLst/>
          </a:prstGeom>
        </p:spPr>
        <p:txBody>
          <a:bodyPr vert="horz" wrap="square" lIns="0" tIns="12700" rIns="0" bIns="0" rtlCol="0">
            <a:spAutoFit/>
          </a:bodyPr>
          <a:lstStyle/>
          <a:p>
            <a:pPr>
              <a:lnSpc>
                <a:spcPct val="100000"/>
              </a:lnSpc>
              <a:spcBef>
                <a:spcPts val="100"/>
              </a:spcBef>
            </a:pPr>
            <a:r>
              <a:rPr sz="1650" b="1" dirty="0">
                <a:solidFill>
                  <a:schemeClr val="bg1"/>
                </a:solidFill>
                <a:latin typeface="Calibri"/>
                <a:cs typeface="Calibri"/>
              </a:rPr>
              <a:t>01746</a:t>
            </a:r>
            <a:r>
              <a:rPr sz="1650" b="1" spc="-55" dirty="0">
                <a:solidFill>
                  <a:schemeClr val="bg1"/>
                </a:solidFill>
                <a:latin typeface="Calibri"/>
                <a:cs typeface="Calibri"/>
              </a:rPr>
              <a:t> </a:t>
            </a:r>
            <a:r>
              <a:rPr sz="1650" b="1" spc="-10" dirty="0">
                <a:solidFill>
                  <a:schemeClr val="bg1"/>
                </a:solidFill>
                <a:latin typeface="Calibri"/>
                <a:cs typeface="Calibri"/>
              </a:rPr>
              <a:t>785606</a:t>
            </a:r>
            <a:endParaRPr sz="1650" dirty="0">
              <a:solidFill>
                <a:schemeClr val="bg1"/>
              </a:solidFill>
              <a:latin typeface="Calibri"/>
              <a:cs typeface="Calibri"/>
            </a:endParaRPr>
          </a:p>
        </p:txBody>
      </p:sp>
      <p:sp>
        <p:nvSpPr>
          <p:cNvPr id="26" name="object 26"/>
          <p:cNvSpPr txBox="1"/>
          <p:nvPr/>
        </p:nvSpPr>
        <p:spPr>
          <a:xfrm>
            <a:off x="2517775" y="10135403"/>
            <a:ext cx="2291080" cy="276860"/>
          </a:xfrm>
          <a:prstGeom prst="rect">
            <a:avLst/>
          </a:prstGeom>
        </p:spPr>
        <p:txBody>
          <a:bodyPr vert="horz" wrap="square" lIns="0" tIns="12700" rIns="0" bIns="0" rtlCol="0">
            <a:spAutoFit/>
          </a:bodyPr>
          <a:lstStyle/>
          <a:p>
            <a:pPr>
              <a:lnSpc>
                <a:spcPct val="100000"/>
              </a:lnSpc>
              <a:spcBef>
                <a:spcPts val="100"/>
              </a:spcBef>
            </a:pPr>
            <a:r>
              <a:rPr sz="1650" b="1" spc="-10" dirty="0">
                <a:solidFill>
                  <a:schemeClr val="bg1"/>
                </a:solidFill>
                <a:latin typeface="Calibri"/>
                <a:cs typeface="Calibri"/>
              </a:rPr>
              <a:t>www.logs2yourdoor</a:t>
            </a:r>
            <a:r>
              <a:rPr sz="900" b="1" spc="-10" dirty="0">
                <a:solidFill>
                  <a:schemeClr val="bg1"/>
                </a:solidFill>
                <a:latin typeface="Calibri"/>
                <a:cs typeface="Calibri"/>
              </a:rPr>
              <a:t>.</a:t>
            </a:r>
            <a:r>
              <a:rPr sz="1650" b="1" spc="-10" dirty="0">
                <a:solidFill>
                  <a:schemeClr val="bg1"/>
                </a:solidFill>
                <a:latin typeface="Calibri"/>
                <a:cs typeface="Calibri"/>
              </a:rPr>
              <a:t>co.uk</a:t>
            </a:r>
            <a:endParaRPr sz="1650" dirty="0">
              <a:solidFill>
                <a:schemeClr val="bg1"/>
              </a:solidFill>
              <a:latin typeface="Calibri"/>
              <a:cs typeface="Calibri"/>
            </a:endParaRPr>
          </a:p>
        </p:txBody>
      </p:sp>
      <p:sp>
        <p:nvSpPr>
          <p:cNvPr id="27" name="object 27"/>
          <p:cNvSpPr/>
          <p:nvPr/>
        </p:nvSpPr>
        <p:spPr>
          <a:xfrm>
            <a:off x="483092" y="9924733"/>
            <a:ext cx="4246880" cy="0"/>
          </a:xfrm>
          <a:custGeom>
            <a:avLst/>
            <a:gdLst/>
            <a:ahLst/>
            <a:cxnLst/>
            <a:rect l="l" t="t" r="r" b="b"/>
            <a:pathLst>
              <a:path w="4246880">
                <a:moveTo>
                  <a:pt x="0" y="0"/>
                </a:moveTo>
                <a:lnTo>
                  <a:pt x="4246651" y="0"/>
                </a:lnTo>
              </a:path>
            </a:pathLst>
          </a:custGeom>
          <a:ln w="19659">
            <a:solidFill>
              <a:srgbClr val="ED7D31"/>
            </a:solidFill>
          </a:ln>
        </p:spPr>
        <p:txBody>
          <a:bodyPr wrap="square" lIns="0" tIns="0" rIns="0" bIns="0" rtlCol="0"/>
          <a:lstStyle/>
          <a:p>
            <a:endParaRPr/>
          </a:p>
        </p:txBody>
      </p:sp>
      <p:sp>
        <p:nvSpPr>
          <p:cNvPr id="28" name="object 28"/>
          <p:cNvSpPr/>
          <p:nvPr/>
        </p:nvSpPr>
        <p:spPr>
          <a:xfrm>
            <a:off x="5033594" y="5108905"/>
            <a:ext cx="2202815" cy="2721610"/>
          </a:xfrm>
          <a:custGeom>
            <a:avLst/>
            <a:gdLst/>
            <a:ahLst/>
            <a:cxnLst/>
            <a:rect l="l" t="t" r="r" b="b"/>
            <a:pathLst>
              <a:path w="2202815" h="2721609">
                <a:moveTo>
                  <a:pt x="2202395" y="0"/>
                </a:moveTo>
                <a:lnTo>
                  <a:pt x="0" y="0"/>
                </a:lnTo>
                <a:lnTo>
                  <a:pt x="0" y="2721102"/>
                </a:lnTo>
                <a:lnTo>
                  <a:pt x="2202395" y="2721102"/>
                </a:lnTo>
                <a:lnTo>
                  <a:pt x="2202395" y="0"/>
                </a:lnTo>
                <a:close/>
              </a:path>
            </a:pathLst>
          </a:custGeom>
          <a:solidFill>
            <a:srgbClr val="3FA535"/>
          </a:solidFill>
        </p:spPr>
        <p:txBody>
          <a:bodyPr wrap="square" lIns="0" tIns="0" rIns="0" bIns="0" rtlCol="0"/>
          <a:lstStyle/>
          <a:p>
            <a:endParaRPr/>
          </a:p>
        </p:txBody>
      </p:sp>
      <p:sp>
        <p:nvSpPr>
          <p:cNvPr id="29" name="object 29"/>
          <p:cNvSpPr txBox="1"/>
          <p:nvPr/>
        </p:nvSpPr>
        <p:spPr>
          <a:xfrm>
            <a:off x="5125034" y="5149052"/>
            <a:ext cx="2026920" cy="729615"/>
          </a:xfrm>
          <a:prstGeom prst="rect">
            <a:avLst/>
          </a:prstGeom>
        </p:spPr>
        <p:txBody>
          <a:bodyPr vert="horz" wrap="square" lIns="0" tIns="15240" rIns="0" bIns="0" rtlCol="0">
            <a:spAutoFit/>
          </a:bodyPr>
          <a:lstStyle/>
          <a:p>
            <a:pPr>
              <a:lnSpc>
                <a:spcPct val="100000"/>
              </a:lnSpc>
              <a:spcBef>
                <a:spcPts val="120"/>
              </a:spcBef>
            </a:pPr>
            <a:r>
              <a:rPr sz="4600" spc="90" dirty="0">
                <a:solidFill>
                  <a:srgbClr val="FFFFFF"/>
                </a:solidFill>
                <a:latin typeface="Century Gothic"/>
                <a:cs typeface="Century Gothic"/>
              </a:rPr>
              <a:t>NETLEY</a:t>
            </a:r>
            <a:endParaRPr sz="4600" dirty="0">
              <a:latin typeface="Century Gothic"/>
              <a:cs typeface="Century Gothic"/>
            </a:endParaRPr>
          </a:p>
        </p:txBody>
      </p:sp>
      <p:sp>
        <p:nvSpPr>
          <p:cNvPr id="30" name="object 30"/>
          <p:cNvSpPr txBox="1"/>
          <p:nvPr/>
        </p:nvSpPr>
        <p:spPr>
          <a:xfrm>
            <a:off x="5126137" y="5797193"/>
            <a:ext cx="2030730" cy="1105431"/>
          </a:xfrm>
          <a:prstGeom prst="rect">
            <a:avLst/>
          </a:prstGeom>
        </p:spPr>
        <p:txBody>
          <a:bodyPr vert="horz" wrap="square" lIns="0" tIns="12700" rIns="0" bIns="0" rtlCol="0">
            <a:spAutoFit/>
          </a:bodyPr>
          <a:lstStyle/>
          <a:p>
            <a:pPr>
              <a:lnSpc>
                <a:spcPct val="100000"/>
              </a:lnSpc>
              <a:spcBef>
                <a:spcPts val="100"/>
              </a:spcBef>
            </a:pPr>
            <a:r>
              <a:rPr sz="1100" dirty="0">
                <a:solidFill>
                  <a:srgbClr val="FFFFFF"/>
                </a:solidFill>
                <a:latin typeface="Calibri"/>
                <a:cs typeface="Calibri"/>
              </a:rPr>
              <a:t>BOARDING</a:t>
            </a:r>
            <a:r>
              <a:rPr sz="1100" spc="40" dirty="0">
                <a:solidFill>
                  <a:srgbClr val="FFFFFF"/>
                </a:solidFill>
                <a:latin typeface="Calibri"/>
                <a:cs typeface="Calibri"/>
              </a:rPr>
              <a:t> </a:t>
            </a:r>
            <a:r>
              <a:rPr sz="1100" dirty="0">
                <a:solidFill>
                  <a:srgbClr val="FFFFFF"/>
                </a:solidFill>
                <a:latin typeface="Calibri"/>
                <a:cs typeface="Calibri"/>
              </a:rPr>
              <a:t>KENNELS</a:t>
            </a:r>
            <a:r>
              <a:rPr sz="1100" spc="40" dirty="0">
                <a:solidFill>
                  <a:srgbClr val="FFFFFF"/>
                </a:solidFill>
                <a:latin typeface="Calibri"/>
                <a:cs typeface="Calibri"/>
              </a:rPr>
              <a:t> </a:t>
            </a:r>
            <a:r>
              <a:rPr sz="1100" dirty="0">
                <a:solidFill>
                  <a:srgbClr val="FFFFFF"/>
                </a:solidFill>
                <a:latin typeface="Calibri"/>
                <a:cs typeface="Calibri"/>
              </a:rPr>
              <a:t>AND</a:t>
            </a:r>
            <a:r>
              <a:rPr sz="1100" spc="40" dirty="0">
                <a:solidFill>
                  <a:srgbClr val="FFFFFF"/>
                </a:solidFill>
                <a:latin typeface="Calibri"/>
                <a:cs typeface="Calibri"/>
              </a:rPr>
              <a:t> </a:t>
            </a:r>
            <a:r>
              <a:rPr sz="1100" spc="-10" dirty="0">
                <a:solidFill>
                  <a:srgbClr val="FFFFFF"/>
                </a:solidFill>
                <a:latin typeface="Calibri"/>
                <a:cs typeface="Calibri"/>
              </a:rPr>
              <a:t>CATTERY</a:t>
            </a:r>
            <a:endParaRPr sz="1100" dirty="0">
              <a:latin typeface="Calibri"/>
              <a:cs typeface="Calibri"/>
            </a:endParaRPr>
          </a:p>
          <a:p>
            <a:pPr marL="13970" marR="20955" indent="441325">
              <a:spcBef>
                <a:spcPts val="1130"/>
              </a:spcBef>
            </a:pPr>
            <a:r>
              <a:rPr sz="1050" spc="-10" dirty="0">
                <a:solidFill>
                  <a:srgbClr val="FFFFFF"/>
                </a:solidFill>
                <a:latin typeface="Open Sans"/>
                <a:cs typeface="Open Sans"/>
              </a:rPr>
              <a:t>Nice</a:t>
            </a:r>
            <a:r>
              <a:rPr sz="1050" spc="-55" dirty="0">
                <a:solidFill>
                  <a:srgbClr val="FFFFFF"/>
                </a:solidFill>
                <a:latin typeface="Open Sans"/>
                <a:cs typeface="Open Sans"/>
              </a:rPr>
              <a:t> </a:t>
            </a:r>
            <a:r>
              <a:rPr sz="1050" spc="-10" dirty="0">
                <a:solidFill>
                  <a:srgbClr val="FFFFFF"/>
                </a:solidFill>
                <a:latin typeface="Open Sans"/>
                <a:cs typeface="Open Sans"/>
              </a:rPr>
              <a:t>rural</a:t>
            </a:r>
            <a:r>
              <a:rPr sz="1050" spc="-55" dirty="0">
                <a:solidFill>
                  <a:srgbClr val="FFFFFF"/>
                </a:solidFill>
                <a:latin typeface="Open Sans"/>
                <a:cs typeface="Open Sans"/>
              </a:rPr>
              <a:t> </a:t>
            </a:r>
            <a:r>
              <a:rPr sz="1050" spc="-10" dirty="0">
                <a:solidFill>
                  <a:srgbClr val="FFFFFF"/>
                </a:solidFill>
                <a:latin typeface="Open Sans"/>
                <a:cs typeface="Open Sans"/>
              </a:rPr>
              <a:t>location</a:t>
            </a:r>
            <a:r>
              <a:rPr sz="1050" spc="500" dirty="0">
                <a:solidFill>
                  <a:srgbClr val="FFFFFF"/>
                </a:solidFill>
                <a:latin typeface="Open Sans"/>
                <a:cs typeface="Open Sans"/>
              </a:rPr>
              <a:t> </a:t>
            </a:r>
            <a:r>
              <a:rPr sz="1050" spc="-30" dirty="0">
                <a:solidFill>
                  <a:srgbClr val="FFFFFF"/>
                </a:solidFill>
                <a:latin typeface="Open Sans"/>
                <a:cs typeface="Open Sans"/>
              </a:rPr>
              <a:t>Heated kennels </a:t>
            </a:r>
            <a:r>
              <a:rPr sz="1050" spc="-25" dirty="0">
                <a:solidFill>
                  <a:srgbClr val="FFFFFF"/>
                </a:solidFill>
                <a:latin typeface="Open Sans"/>
                <a:cs typeface="Open Sans"/>
              </a:rPr>
              <a:t>with </a:t>
            </a:r>
            <a:r>
              <a:rPr sz="1050" spc="-30" dirty="0">
                <a:solidFill>
                  <a:srgbClr val="FFFFFF"/>
                </a:solidFill>
                <a:latin typeface="Open Sans"/>
                <a:cs typeface="Open Sans"/>
              </a:rPr>
              <a:t>outside </a:t>
            </a:r>
            <a:r>
              <a:rPr sz="1050" spc="-20" dirty="0">
                <a:solidFill>
                  <a:srgbClr val="FFFFFF"/>
                </a:solidFill>
                <a:latin typeface="Open Sans"/>
                <a:cs typeface="Open Sans"/>
              </a:rPr>
              <a:t>runs</a:t>
            </a:r>
            <a:endParaRPr sz="1050" dirty="0">
              <a:latin typeface="Open Sans"/>
              <a:cs typeface="Open Sans"/>
            </a:endParaRPr>
          </a:p>
          <a:p>
            <a:pPr marL="160020"/>
            <a:r>
              <a:rPr sz="1050" spc="-10" dirty="0">
                <a:solidFill>
                  <a:srgbClr val="FFFFFF"/>
                </a:solidFill>
                <a:latin typeface="Open Sans"/>
                <a:cs typeface="Open Sans"/>
              </a:rPr>
              <a:t>Friendly</a:t>
            </a:r>
            <a:r>
              <a:rPr sz="1050" spc="-45" dirty="0">
                <a:solidFill>
                  <a:srgbClr val="FFFFFF"/>
                </a:solidFill>
                <a:latin typeface="Open Sans"/>
                <a:cs typeface="Open Sans"/>
              </a:rPr>
              <a:t> </a:t>
            </a:r>
            <a:r>
              <a:rPr sz="1050" spc="-10" dirty="0">
                <a:solidFill>
                  <a:srgbClr val="FFFFFF"/>
                </a:solidFill>
                <a:latin typeface="Open Sans"/>
                <a:cs typeface="Open Sans"/>
              </a:rPr>
              <a:t>family</a:t>
            </a:r>
            <a:r>
              <a:rPr sz="1050" spc="-45" dirty="0">
                <a:solidFill>
                  <a:srgbClr val="FFFFFF"/>
                </a:solidFill>
                <a:latin typeface="Open Sans"/>
                <a:cs typeface="Open Sans"/>
              </a:rPr>
              <a:t> </a:t>
            </a:r>
            <a:r>
              <a:rPr sz="1050" spc="-10" dirty="0">
                <a:solidFill>
                  <a:srgbClr val="FFFFFF"/>
                </a:solidFill>
                <a:latin typeface="Open Sans"/>
                <a:cs typeface="Open Sans"/>
              </a:rPr>
              <a:t>run</a:t>
            </a:r>
            <a:r>
              <a:rPr sz="1050" spc="-45" dirty="0">
                <a:solidFill>
                  <a:srgbClr val="FFFFFF"/>
                </a:solidFill>
                <a:latin typeface="Open Sans"/>
                <a:cs typeface="Open Sans"/>
              </a:rPr>
              <a:t> </a:t>
            </a:r>
            <a:r>
              <a:rPr sz="1050" spc="-10" dirty="0">
                <a:solidFill>
                  <a:srgbClr val="FFFFFF"/>
                </a:solidFill>
                <a:latin typeface="Open Sans"/>
                <a:cs typeface="Open Sans"/>
              </a:rPr>
              <a:t>business</a:t>
            </a:r>
            <a:endParaRPr sz="1050" dirty="0">
              <a:latin typeface="Open Sans"/>
              <a:cs typeface="Open Sans"/>
            </a:endParaRPr>
          </a:p>
          <a:p>
            <a:pPr marL="63500">
              <a:lnSpc>
                <a:spcPct val="100000"/>
              </a:lnSpc>
              <a:spcBef>
                <a:spcPts val="1000"/>
              </a:spcBef>
            </a:pPr>
            <a:r>
              <a:rPr sz="1100" b="1" spc="-10" dirty="0">
                <a:solidFill>
                  <a:srgbClr val="FFFFFF"/>
                </a:solidFill>
                <a:latin typeface="Open Sans"/>
                <a:cs typeface="Open Sans"/>
              </a:rPr>
              <a:t>Also</a:t>
            </a:r>
            <a:r>
              <a:rPr sz="1100" b="1" spc="-30" dirty="0">
                <a:solidFill>
                  <a:srgbClr val="FFFFFF"/>
                </a:solidFill>
                <a:latin typeface="Open Sans"/>
                <a:cs typeface="Open Sans"/>
              </a:rPr>
              <a:t> </a:t>
            </a:r>
            <a:r>
              <a:rPr sz="1100" b="1" spc="-20" dirty="0">
                <a:solidFill>
                  <a:srgbClr val="FFFFFF"/>
                </a:solidFill>
                <a:latin typeface="Open Sans"/>
                <a:cs typeface="Open Sans"/>
              </a:rPr>
              <a:t>offering</a:t>
            </a:r>
            <a:r>
              <a:rPr sz="1100" b="1" spc="-30" dirty="0">
                <a:solidFill>
                  <a:srgbClr val="FFFFFF"/>
                </a:solidFill>
                <a:latin typeface="Open Sans"/>
                <a:cs typeface="Open Sans"/>
              </a:rPr>
              <a:t> </a:t>
            </a:r>
            <a:r>
              <a:rPr sz="1100" b="1" spc="-20" dirty="0">
                <a:solidFill>
                  <a:srgbClr val="FFFFFF"/>
                </a:solidFill>
                <a:latin typeface="Open Sans"/>
                <a:cs typeface="Open Sans"/>
              </a:rPr>
              <a:t>doggy</a:t>
            </a:r>
            <a:r>
              <a:rPr sz="1100" b="1" spc="-25" dirty="0">
                <a:solidFill>
                  <a:srgbClr val="FFFFFF"/>
                </a:solidFill>
                <a:latin typeface="Open Sans"/>
                <a:cs typeface="Open Sans"/>
              </a:rPr>
              <a:t> </a:t>
            </a:r>
            <a:r>
              <a:rPr sz="1100" b="1" spc="-10" dirty="0">
                <a:solidFill>
                  <a:srgbClr val="FFFFFF"/>
                </a:solidFill>
                <a:latin typeface="Open Sans"/>
                <a:cs typeface="Open Sans"/>
              </a:rPr>
              <a:t>daycare</a:t>
            </a:r>
            <a:endParaRPr sz="1100" dirty="0">
              <a:latin typeface="Open Sans"/>
              <a:cs typeface="Open Sans"/>
            </a:endParaRPr>
          </a:p>
        </p:txBody>
      </p:sp>
      <p:sp>
        <p:nvSpPr>
          <p:cNvPr id="31" name="object 31"/>
          <p:cNvSpPr txBox="1"/>
          <p:nvPr/>
        </p:nvSpPr>
        <p:spPr>
          <a:xfrm>
            <a:off x="5118525" y="7009565"/>
            <a:ext cx="2044064" cy="715581"/>
          </a:xfrm>
          <a:prstGeom prst="rect">
            <a:avLst/>
          </a:prstGeom>
        </p:spPr>
        <p:txBody>
          <a:bodyPr vert="horz" wrap="square" lIns="0" tIns="12700" rIns="0" bIns="0" rtlCol="0">
            <a:spAutoFit/>
          </a:bodyPr>
          <a:lstStyle/>
          <a:p>
            <a:pPr marR="5080" algn="ctr">
              <a:spcBef>
                <a:spcPts val="100"/>
              </a:spcBef>
            </a:pPr>
            <a:r>
              <a:rPr sz="1100" spc="-20" dirty="0">
                <a:solidFill>
                  <a:srgbClr val="FFFFFF"/>
                </a:solidFill>
                <a:latin typeface="Open Sans"/>
                <a:cs typeface="Open Sans"/>
              </a:rPr>
              <a:t>NETLEY</a:t>
            </a:r>
            <a:r>
              <a:rPr sz="1100" spc="-40" dirty="0">
                <a:solidFill>
                  <a:srgbClr val="FFFFFF"/>
                </a:solidFill>
                <a:latin typeface="Open Sans"/>
                <a:cs typeface="Open Sans"/>
              </a:rPr>
              <a:t> </a:t>
            </a:r>
            <a:r>
              <a:rPr sz="1100" spc="-10" dirty="0">
                <a:solidFill>
                  <a:srgbClr val="FFFFFF"/>
                </a:solidFill>
                <a:latin typeface="Open Sans"/>
                <a:cs typeface="Open Sans"/>
              </a:rPr>
              <a:t>KENNELS</a:t>
            </a:r>
            <a:r>
              <a:rPr sz="1100" spc="-40" dirty="0">
                <a:solidFill>
                  <a:srgbClr val="FFFFFF"/>
                </a:solidFill>
                <a:latin typeface="Open Sans"/>
                <a:cs typeface="Open Sans"/>
              </a:rPr>
              <a:t> </a:t>
            </a:r>
            <a:r>
              <a:rPr sz="1100" dirty="0">
                <a:solidFill>
                  <a:srgbClr val="FFFFFF"/>
                </a:solidFill>
                <a:latin typeface="Open Sans"/>
                <a:cs typeface="Open Sans"/>
              </a:rPr>
              <a:t>AND</a:t>
            </a:r>
            <a:r>
              <a:rPr sz="1100" spc="-40" dirty="0">
                <a:solidFill>
                  <a:srgbClr val="FFFFFF"/>
                </a:solidFill>
                <a:latin typeface="Open Sans"/>
                <a:cs typeface="Open Sans"/>
              </a:rPr>
              <a:t> </a:t>
            </a:r>
            <a:r>
              <a:rPr sz="1100" spc="-10" dirty="0">
                <a:solidFill>
                  <a:srgbClr val="FFFFFF"/>
                </a:solidFill>
                <a:latin typeface="Open Sans"/>
                <a:cs typeface="Open Sans"/>
              </a:rPr>
              <a:t>CATTERY</a:t>
            </a:r>
            <a:endParaRPr sz="1100" dirty="0">
              <a:latin typeface="Open Sans"/>
              <a:cs typeface="Open Sans"/>
            </a:endParaRPr>
          </a:p>
          <a:p>
            <a:pPr marL="11430" marR="17145" algn="ctr">
              <a:spcBef>
                <a:spcPts val="110"/>
              </a:spcBef>
            </a:pPr>
            <a:r>
              <a:rPr sz="1100" spc="-10" dirty="0">
                <a:solidFill>
                  <a:srgbClr val="FFFFFF"/>
                </a:solidFill>
                <a:latin typeface="Open Sans"/>
                <a:cs typeface="Open Sans"/>
              </a:rPr>
              <a:t>Lower</a:t>
            </a:r>
            <a:r>
              <a:rPr sz="1100" spc="-30" dirty="0">
                <a:solidFill>
                  <a:srgbClr val="FFFFFF"/>
                </a:solidFill>
                <a:latin typeface="Open Sans"/>
                <a:cs typeface="Open Sans"/>
              </a:rPr>
              <a:t> </a:t>
            </a:r>
            <a:r>
              <a:rPr sz="1100" spc="-10" dirty="0">
                <a:solidFill>
                  <a:srgbClr val="FFFFFF"/>
                </a:solidFill>
                <a:latin typeface="Open Sans"/>
                <a:cs typeface="Open Sans"/>
              </a:rPr>
              <a:t>Netley</a:t>
            </a:r>
            <a:r>
              <a:rPr sz="1100" spc="-30" dirty="0">
                <a:solidFill>
                  <a:srgbClr val="FFFFFF"/>
                </a:solidFill>
                <a:latin typeface="Open Sans"/>
                <a:cs typeface="Open Sans"/>
              </a:rPr>
              <a:t> </a:t>
            </a:r>
            <a:r>
              <a:rPr sz="1100" spc="-20" dirty="0">
                <a:solidFill>
                  <a:srgbClr val="FFFFFF"/>
                </a:solidFill>
                <a:latin typeface="Open Sans"/>
                <a:cs typeface="Open Sans"/>
              </a:rPr>
              <a:t>Farm,</a:t>
            </a:r>
            <a:r>
              <a:rPr sz="1100" spc="-30" dirty="0">
                <a:solidFill>
                  <a:srgbClr val="FFFFFF"/>
                </a:solidFill>
                <a:latin typeface="Open Sans"/>
                <a:cs typeface="Open Sans"/>
              </a:rPr>
              <a:t> </a:t>
            </a:r>
            <a:r>
              <a:rPr sz="1100" spc="-10" dirty="0">
                <a:solidFill>
                  <a:srgbClr val="FFFFFF"/>
                </a:solidFill>
                <a:latin typeface="Open Sans"/>
                <a:cs typeface="Open Sans"/>
              </a:rPr>
              <a:t>Dorrington, Shrewsbury</a:t>
            </a:r>
            <a:r>
              <a:rPr sz="1100" spc="-60" dirty="0">
                <a:solidFill>
                  <a:srgbClr val="FFFFFF"/>
                </a:solidFill>
                <a:latin typeface="Open Sans"/>
                <a:cs typeface="Open Sans"/>
              </a:rPr>
              <a:t> </a:t>
            </a:r>
            <a:r>
              <a:rPr sz="1100" dirty="0">
                <a:solidFill>
                  <a:srgbClr val="FFFFFF"/>
                </a:solidFill>
                <a:latin typeface="Open Sans"/>
                <a:cs typeface="Open Sans"/>
              </a:rPr>
              <a:t>SY5</a:t>
            </a:r>
            <a:r>
              <a:rPr sz="1100" spc="-55" dirty="0">
                <a:solidFill>
                  <a:srgbClr val="FFFFFF"/>
                </a:solidFill>
                <a:latin typeface="Open Sans"/>
                <a:cs typeface="Open Sans"/>
              </a:rPr>
              <a:t> </a:t>
            </a:r>
            <a:r>
              <a:rPr sz="1100" spc="-25" dirty="0">
                <a:solidFill>
                  <a:srgbClr val="FFFFFF"/>
                </a:solidFill>
                <a:latin typeface="Open Sans"/>
                <a:cs typeface="Open Sans"/>
              </a:rPr>
              <a:t>7JY</a:t>
            </a:r>
            <a:endParaRPr sz="1100" dirty="0">
              <a:latin typeface="Open Sans"/>
              <a:cs typeface="Open Sans"/>
            </a:endParaRPr>
          </a:p>
          <a:p>
            <a:pPr marR="4445" algn="ctr">
              <a:lnSpc>
                <a:spcPct val="100000"/>
              </a:lnSpc>
              <a:spcBef>
                <a:spcPts val="60"/>
              </a:spcBef>
            </a:pPr>
            <a:r>
              <a:rPr sz="1100" spc="-20" dirty="0">
                <a:solidFill>
                  <a:srgbClr val="FFFFFF"/>
                </a:solidFill>
                <a:latin typeface="Open Sans"/>
                <a:cs typeface="Open Sans"/>
              </a:rPr>
              <a:t>07803240207</a:t>
            </a:r>
            <a:r>
              <a:rPr sz="1100" spc="-5" dirty="0">
                <a:solidFill>
                  <a:srgbClr val="FFFFFF"/>
                </a:solidFill>
                <a:latin typeface="Open Sans"/>
                <a:cs typeface="Open Sans"/>
              </a:rPr>
              <a:t> </a:t>
            </a:r>
            <a:r>
              <a:rPr sz="1100" dirty="0">
                <a:solidFill>
                  <a:srgbClr val="FFFFFF"/>
                </a:solidFill>
                <a:latin typeface="Open Sans"/>
                <a:cs typeface="Open Sans"/>
              </a:rPr>
              <a:t>|</a:t>
            </a:r>
            <a:r>
              <a:rPr sz="1100" spc="-5" dirty="0">
                <a:solidFill>
                  <a:srgbClr val="FFFFFF"/>
                </a:solidFill>
                <a:latin typeface="Open Sans"/>
                <a:cs typeface="Open Sans"/>
              </a:rPr>
              <a:t> </a:t>
            </a:r>
            <a:r>
              <a:rPr sz="1100" spc="-10" dirty="0">
                <a:solidFill>
                  <a:srgbClr val="FFFFFF"/>
                </a:solidFill>
                <a:latin typeface="Open Sans"/>
                <a:cs typeface="Open Sans"/>
              </a:rPr>
              <a:t>01743</a:t>
            </a:r>
            <a:r>
              <a:rPr sz="1100" spc="-5" dirty="0">
                <a:solidFill>
                  <a:srgbClr val="FFFFFF"/>
                </a:solidFill>
                <a:latin typeface="Open Sans"/>
                <a:cs typeface="Open Sans"/>
              </a:rPr>
              <a:t> </a:t>
            </a:r>
            <a:r>
              <a:rPr sz="1100" spc="-10" dirty="0">
                <a:solidFill>
                  <a:srgbClr val="FFFFFF"/>
                </a:solidFill>
                <a:latin typeface="Open Sans"/>
                <a:cs typeface="Open Sans"/>
              </a:rPr>
              <a:t>623176</a:t>
            </a:r>
            <a:endParaRPr sz="1100" dirty="0">
              <a:latin typeface="Open Sans"/>
              <a:cs typeface="Open Sans"/>
            </a:endParaRPr>
          </a:p>
        </p:txBody>
      </p:sp>
      <p:grpSp>
        <p:nvGrpSpPr>
          <p:cNvPr id="32" name="object 32"/>
          <p:cNvGrpSpPr/>
          <p:nvPr/>
        </p:nvGrpSpPr>
        <p:grpSpPr>
          <a:xfrm>
            <a:off x="5681910" y="5166573"/>
            <a:ext cx="1058545" cy="151130"/>
            <a:chOff x="5681910" y="5166573"/>
            <a:chExt cx="1058545" cy="151130"/>
          </a:xfrm>
        </p:grpSpPr>
        <p:pic>
          <p:nvPicPr>
            <p:cNvPr id="33" name="object 33">
              <a:hlinkClick r:id="rId22"/>
            </p:cNvPr>
            <p:cNvPicPr/>
            <p:nvPr/>
          </p:nvPicPr>
          <p:blipFill>
            <a:blip r:embed="rId23" cstate="print"/>
            <a:stretch>
              <a:fillRect/>
            </a:stretch>
          </p:blipFill>
          <p:spPr>
            <a:xfrm>
              <a:off x="6586600" y="5196687"/>
              <a:ext cx="153263" cy="120689"/>
            </a:xfrm>
            <a:prstGeom prst="rect">
              <a:avLst/>
            </a:prstGeom>
          </p:spPr>
        </p:pic>
        <p:pic>
          <p:nvPicPr>
            <p:cNvPr id="34" name="object 34">
              <a:hlinkClick r:id="rId22"/>
            </p:cNvPr>
            <p:cNvPicPr/>
            <p:nvPr/>
          </p:nvPicPr>
          <p:blipFill>
            <a:blip r:embed="rId24" cstate="print"/>
            <a:stretch>
              <a:fillRect/>
            </a:stretch>
          </p:blipFill>
          <p:spPr>
            <a:xfrm>
              <a:off x="5681910" y="5166573"/>
              <a:ext cx="177314" cy="150666"/>
            </a:xfrm>
            <a:prstGeom prst="rect">
              <a:avLst/>
            </a:prstGeom>
          </p:spPr>
        </p:pic>
      </p:grpSp>
      <p:grpSp>
        <p:nvGrpSpPr>
          <p:cNvPr id="35" name="object 35"/>
          <p:cNvGrpSpPr/>
          <p:nvPr/>
        </p:nvGrpSpPr>
        <p:grpSpPr>
          <a:xfrm>
            <a:off x="320827" y="5108905"/>
            <a:ext cx="2215515" cy="3217545"/>
            <a:chOff x="320827" y="5108905"/>
            <a:chExt cx="2215515" cy="3217545"/>
          </a:xfrm>
        </p:grpSpPr>
        <p:pic>
          <p:nvPicPr>
            <p:cNvPr id="36" name="object 36">
              <a:hlinkClick r:id="rId25"/>
            </p:cNvPr>
            <p:cNvPicPr/>
            <p:nvPr/>
          </p:nvPicPr>
          <p:blipFill>
            <a:blip r:embed="rId26" cstate="print"/>
            <a:stretch>
              <a:fillRect/>
            </a:stretch>
          </p:blipFill>
          <p:spPr>
            <a:xfrm>
              <a:off x="351544" y="5142286"/>
              <a:ext cx="2144522" cy="3090613"/>
            </a:xfrm>
            <a:prstGeom prst="rect">
              <a:avLst/>
            </a:prstGeom>
          </p:spPr>
        </p:pic>
        <p:sp>
          <p:nvSpPr>
            <p:cNvPr id="37" name="object 37">
              <a:hlinkClick r:id="rId25"/>
            </p:cNvPr>
            <p:cNvSpPr/>
            <p:nvPr/>
          </p:nvSpPr>
          <p:spPr>
            <a:xfrm>
              <a:off x="327177" y="5115255"/>
              <a:ext cx="2202815" cy="3204845"/>
            </a:xfrm>
            <a:custGeom>
              <a:avLst/>
              <a:gdLst/>
              <a:ahLst/>
              <a:cxnLst/>
              <a:rect l="l" t="t" r="r" b="b"/>
              <a:pathLst>
                <a:path w="2202815" h="3204845">
                  <a:moveTo>
                    <a:pt x="0" y="3204349"/>
                  </a:moveTo>
                  <a:lnTo>
                    <a:pt x="2202395" y="3204349"/>
                  </a:lnTo>
                  <a:lnTo>
                    <a:pt x="2202395" y="0"/>
                  </a:lnTo>
                  <a:lnTo>
                    <a:pt x="0" y="0"/>
                  </a:lnTo>
                  <a:lnTo>
                    <a:pt x="0" y="3204349"/>
                  </a:lnTo>
                  <a:close/>
                </a:path>
              </a:pathLst>
            </a:custGeom>
            <a:ln w="12699">
              <a:solidFill>
                <a:srgbClr val="000000"/>
              </a:solidFill>
            </a:ln>
          </p:spPr>
          <p:txBody>
            <a:bodyPr wrap="square" lIns="0" tIns="0" rIns="0" bIns="0" rtlCol="0"/>
            <a:lstStyle/>
            <a:p>
              <a:endParaRPr/>
            </a:p>
          </p:txBody>
        </p:sp>
      </p:grpSp>
      <p:pic>
        <p:nvPicPr>
          <p:cNvPr id="38" name="object 38">
            <a:hlinkClick r:id="rId27"/>
          </p:cNvPr>
          <p:cNvPicPr/>
          <p:nvPr/>
        </p:nvPicPr>
        <p:blipFill>
          <a:blip r:embed="rId28" cstate="print"/>
          <a:stretch>
            <a:fillRect/>
          </a:stretch>
        </p:blipFill>
        <p:spPr>
          <a:xfrm>
            <a:off x="5040173" y="7923603"/>
            <a:ext cx="2189252" cy="2514599"/>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846</TotalTime>
  <Words>6755</Words>
  <Application>Microsoft Office PowerPoint</Application>
  <PresentationFormat>Custom</PresentationFormat>
  <Paragraphs>291</Paragraphs>
  <Slides>8</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Aptos</vt:lpstr>
      <vt:lpstr>Arial</vt:lpstr>
      <vt:lpstr>Arial Rounded MT Bold</vt:lpstr>
      <vt:lpstr>Calibri</vt:lpstr>
      <vt:lpstr>Calibri Light</vt:lpstr>
      <vt:lpstr>Century Gothic</vt:lpstr>
      <vt:lpstr>Dancing Script</vt:lpstr>
      <vt:lpstr>Franklin Gothic Demi</vt:lpstr>
      <vt:lpstr>Georgia Pro Black</vt:lpstr>
      <vt:lpstr>Open Sans</vt:lpstr>
      <vt:lpstr>Open Sans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Karen</dc:creator>
  <cp:lastModifiedBy>Karen Fisher</cp:lastModifiedBy>
  <cp:revision>19</cp:revision>
  <dcterms:created xsi:type="dcterms:W3CDTF">2025-04-22T07:12:12Z</dcterms:created>
  <dcterms:modified xsi:type="dcterms:W3CDTF">2025-04-28T07:41:04Z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2025-01-26T00:00:00Z</vt:filetime>
  </property>
  <property fmtid="{D5CDD505-2E9C-101B-9397-08002B2CF9AE}" pid="3" name="Creator">
    <vt:lpwstr>Adobe InDesign 19.5 (Windows)</vt:lpwstr>
  </property>
  <property fmtid="{D5CDD505-2E9C-101B-9397-08002B2CF9AE}" pid="4" name="LastSaved">
    <vt:filetime>2025-04-22T00:00:00Z</vt:filetime>
  </property>
  <property fmtid="{D5CDD505-2E9C-101B-9397-08002B2CF9AE}" pid="5" name="Producer">
    <vt:lpwstr>Adobe PDF Library 17.0</vt:lpwstr>
  </property>
</Properties>
</file>